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5/26/2017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5/26/2017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5/26/2017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Time &amp; effort reporting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May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584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93750" y="3952051"/>
            <a:ext cx="26606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The Importance of Time &amp; Effort</a:t>
            </a:r>
            <a:endParaRPr lang="en-US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764113" y="3952051"/>
            <a:ext cx="266169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Time &amp; Effort Reporting Requirements and Process</a:t>
            </a:r>
            <a:endParaRPr 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735517" y="3952051"/>
            <a:ext cx="26289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Time &amp; Effort Reporting Tool in TLR</a:t>
            </a:r>
            <a:endParaRPr lang="en-US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851025" y="2645033"/>
            <a:ext cx="546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1</a:t>
            </a:r>
            <a:endParaRPr lang="en-US" sz="5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821908" y="2645033"/>
            <a:ext cx="546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2</a:t>
            </a:r>
            <a:endParaRPr lang="en-US" sz="5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9792791" y="2645033"/>
            <a:ext cx="546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smtClean="0"/>
              <a:t>3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2891626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0500" y="2318534"/>
            <a:ext cx="29337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Federally Mandated</a:t>
            </a:r>
          </a:p>
          <a:p>
            <a:pPr algn="ctr"/>
            <a:endParaRPr lang="en-US" sz="2400" b="1" dirty="0" smtClean="0"/>
          </a:p>
          <a:p>
            <a:pPr algn="ctr"/>
            <a:r>
              <a:rPr lang="en-US" sz="2000" dirty="0" smtClean="0"/>
              <a:t>Method </a:t>
            </a:r>
            <a:r>
              <a:rPr lang="en-US" sz="2000" dirty="0"/>
              <a:t>used to certify that the salary, wages and benefits charged to a federal grant are accurate.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467882" y="2320409"/>
            <a:ext cx="2650198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Internal Controls</a:t>
            </a:r>
          </a:p>
          <a:p>
            <a:pPr algn="ctr"/>
            <a:endParaRPr lang="en-US" sz="2400" b="1" dirty="0" smtClean="0"/>
          </a:p>
          <a:p>
            <a:pPr algn="ctr"/>
            <a:r>
              <a:rPr lang="en-US" sz="2000" dirty="0" smtClean="0"/>
              <a:t>Focuses on establishing and improving a better system of internal controls. </a:t>
            </a:r>
            <a:endParaRPr lang="en-US" sz="2000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334010" y="2318534"/>
            <a:ext cx="2892052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Proper Time &amp; Effort</a:t>
            </a:r>
          </a:p>
          <a:p>
            <a:pPr algn="ctr"/>
            <a:endParaRPr lang="en-US" sz="2400" b="1" dirty="0" smtClean="0"/>
          </a:p>
          <a:p>
            <a:pPr algn="ctr"/>
            <a:r>
              <a:rPr lang="en-US" sz="2000" dirty="0" smtClean="0"/>
              <a:t>Certify actual time charges for each federal grant, cost-sharing portions of federal grants and all other activity that is not funded by a federal grant. 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118080" y="2318534"/>
            <a:ext cx="2941257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Compliance</a:t>
            </a:r>
          </a:p>
          <a:p>
            <a:pPr algn="ctr"/>
            <a:endParaRPr lang="en-US" sz="2400" b="1" dirty="0" smtClean="0"/>
          </a:p>
          <a:p>
            <a:pPr algn="ctr"/>
            <a:r>
              <a:rPr lang="en-US" sz="2000" dirty="0"/>
              <a:t>Federal grants comprise a large part of our District’s non-state funding resources.  </a:t>
            </a:r>
            <a:endParaRPr lang="en-US" sz="2000" dirty="0" smtClean="0"/>
          </a:p>
          <a:p>
            <a:pPr algn="ctr"/>
            <a:endParaRPr lang="en-US" sz="2000" dirty="0" smtClean="0"/>
          </a:p>
          <a:p>
            <a:pPr algn="ctr"/>
            <a:r>
              <a:rPr lang="en-US" sz="2000" dirty="0" smtClean="0"/>
              <a:t>It </a:t>
            </a:r>
            <a:r>
              <a:rPr lang="en-US" sz="2000" dirty="0"/>
              <a:t>is critical that the college remains in compliance with this federal regulation. 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289592" y="2882900"/>
            <a:ext cx="2682208" cy="127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3438932" y="2895600"/>
            <a:ext cx="2682208" cy="127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693697" y="2895600"/>
            <a:ext cx="219856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9311365" y="2895600"/>
            <a:ext cx="255600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2918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must complete time &amp; Effort?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01800" y="2504136"/>
            <a:ext cx="34036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Faculty and Staff</a:t>
            </a:r>
          </a:p>
          <a:p>
            <a:pPr algn="ctr"/>
            <a:endParaRPr lang="en-US" sz="2400" b="1" dirty="0" smtClean="0"/>
          </a:p>
          <a:p>
            <a:pPr algn="ctr"/>
            <a:r>
              <a:rPr lang="en-US" sz="2000" dirty="0"/>
              <a:t>The federal government requires time &amp; effort reports for all faculty and staff who are compensated, in whole or in part, by federal grant, or whose efforts are used to satisfy a required or voluntary match for a federal grant.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515100" y="2504136"/>
            <a:ext cx="3098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Account for Time</a:t>
            </a:r>
          </a:p>
          <a:p>
            <a:endParaRPr lang="en-US" dirty="0" smtClean="0"/>
          </a:p>
          <a:p>
            <a:pPr algn="ctr"/>
            <a:r>
              <a:rPr lang="en-US" sz="2000" dirty="0"/>
              <a:t>Time &amp; Effort must account for 100% of time for federal and non-federal activities.  </a:t>
            </a:r>
          </a:p>
          <a:p>
            <a:endParaRPr lang="en-US" dirty="0" smtClean="0"/>
          </a:p>
          <a:p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867527" y="3035300"/>
            <a:ext cx="307214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6723396" y="3022600"/>
            <a:ext cx="2682208" cy="127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4664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Audit proof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92100" y="2100713"/>
            <a:ext cx="23495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Initial Budget Estimate</a:t>
            </a:r>
          </a:p>
          <a:p>
            <a:pPr algn="ctr"/>
            <a:endParaRPr lang="en-US" sz="2400" b="1" dirty="0" smtClean="0"/>
          </a:p>
          <a:p>
            <a:pPr algn="ctr"/>
            <a:r>
              <a:rPr lang="en-US" sz="2000" dirty="0" smtClean="0"/>
              <a:t>Accounting system must include salary and wage information based off of initial grant agreement. 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2959100" y="2100713"/>
            <a:ext cx="2768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Recording &amp; Reporting Activity</a:t>
            </a:r>
          </a:p>
          <a:p>
            <a:pPr algn="ctr"/>
            <a:endParaRPr lang="en-US" sz="2400" b="1" dirty="0" smtClean="0"/>
          </a:p>
          <a:p>
            <a:pPr algn="ctr"/>
            <a:r>
              <a:rPr lang="en-US" sz="2000" dirty="0" smtClean="0"/>
              <a:t>Must account for 100% of employee’s compensated time.</a:t>
            </a:r>
          </a:p>
          <a:p>
            <a:pPr algn="ctr"/>
            <a:endParaRPr lang="en-US" sz="2000" dirty="0"/>
          </a:p>
          <a:p>
            <a:pPr algn="ctr"/>
            <a:r>
              <a:rPr lang="en-US" sz="2000" dirty="0" smtClean="0"/>
              <a:t>Reports must be completed monthly. 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6094959" y="2095204"/>
            <a:ext cx="24892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Verification &amp; Certification</a:t>
            </a:r>
          </a:p>
          <a:p>
            <a:pPr algn="ctr"/>
            <a:endParaRPr lang="en-US" sz="2400" b="1" dirty="0" smtClean="0"/>
          </a:p>
          <a:p>
            <a:pPr algn="ctr"/>
            <a:r>
              <a:rPr lang="en-US" sz="2000" dirty="0" smtClean="0"/>
              <a:t>Must be signed by the employee or other individual with knowledge of employee’s activity.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8926018" y="2095204"/>
            <a:ext cx="311150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Year-End Reconciliation</a:t>
            </a:r>
          </a:p>
          <a:p>
            <a:pPr algn="ctr"/>
            <a:endParaRPr lang="en-US" sz="2400" b="1" dirty="0" smtClean="0"/>
          </a:p>
          <a:p>
            <a:pPr algn="ctr"/>
            <a:r>
              <a:rPr lang="en-US" sz="2000" dirty="0" smtClean="0"/>
              <a:t>Initial payroll costs must be reconciled prior to end of grant period or fiscal year.</a:t>
            </a:r>
          </a:p>
          <a:p>
            <a:pPr algn="ctr"/>
            <a:endParaRPr lang="en-US" sz="2000" dirty="0"/>
          </a:p>
          <a:p>
            <a:pPr algn="ctr"/>
            <a:r>
              <a:rPr lang="en-US" sz="2000" dirty="0" smtClean="0"/>
              <a:t>Accounting records must be adjusted if variance is greater than 5%. 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463550" y="5594192"/>
            <a:ext cx="111633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Allowable Costs</a:t>
            </a:r>
          </a:p>
          <a:p>
            <a:pPr algn="ctr"/>
            <a:endParaRPr lang="en-US" sz="2400" b="1" dirty="0" smtClean="0"/>
          </a:p>
          <a:p>
            <a:pPr algn="ctr"/>
            <a:r>
              <a:rPr lang="en-US" sz="2000" dirty="0" smtClean="0"/>
              <a:t>Salary, wage and benefit charges are only allowable if they are documented by time  &amp; effort reports.</a:t>
            </a:r>
            <a:endParaRPr lang="en-US" sz="2000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264807" y="3073400"/>
            <a:ext cx="223709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123774" y="3073400"/>
            <a:ext cx="243882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132846" y="3073400"/>
            <a:ext cx="236345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9140664" y="3048000"/>
            <a:ext cx="2682208" cy="127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4733551" y="6176278"/>
            <a:ext cx="2682208" cy="127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5299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&amp; effort reporting on TLR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55700" y="2348298"/>
            <a:ext cx="2349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Classified and Exempt Employees </a:t>
            </a:r>
            <a:r>
              <a:rPr lang="en-US" sz="2400" b="1" dirty="0" smtClean="0"/>
              <a:t>Only</a:t>
            </a:r>
            <a:endParaRPr lang="en-US" sz="2400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673600" y="2348298"/>
            <a:ext cx="23495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Allows for reporting of actual hours worked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191500" y="2348299"/>
            <a:ext cx="2349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Does NOT affect your paycheck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155700" y="4722956"/>
            <a:ext cx="2349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Supervisor approval and certification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673600" y="4722956"/>
            <a:ext cx="2349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Meets federal and audit requirements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191500" y="4353624"/>
            <a:ext cx="25527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Monitoring reports available from the </a:t>
            </a:r>
          </a:p>
          <a:p>
            <a:pPr algn="ctr"/>
            <a:r>
              <a:rPr lang="en-US" sz="2400" b="1" dirty="0" smtClean="0"/>
              <a:t>Business Office and supervisors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616257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827759" y="2235200"/>
            <a:ext cx="85344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/>
              <a:t>Please contact your grant manager with questions.</a:t>
            </a:r>
            <a:r>
              <a:rPr lang="en-US" sz="2400" dirty="0" smtClean="0"/>
              <a:t>  </a:t>
            </a:r>
            <a:endParaRPr lang="en-US" sz="2400" dirty="0"/>
          </a:p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Records of actual time &amp; effort toward federally funded programs must be maintained by the Grant Manager at the program level.  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 smtClean="0"/>
              <a:t>The Grant Manager is responsible for the federally funded program and assumed to be the responsible person who can verify the work was performed. </a:t>
            </a:r>
          </a:p>
          <a:p>
            <a:pPr algn="ctr"/>
            <a:r>
              <a:rPr lang="en-US" sz="1400" dirty="0" smtClean="0"/>
              <a:t>Procedure 668</a:t>
            </a:r>
          </a:p>
          <a:p>
            <a:pPr algn="ctr"/>
            <a:endParaRPr lang="en-US" sz="1400" dirty="0" smtClean="0"/>
          </a:p>
          <a:p>
            <a:pPr algn="ctr"/>
            <a:endParaRPr lang="en-US" sz="1400" dirty="0"/>
          </a:p>
          <a:p>
            <a:pPr algn="ctr"/>
            <a:r>
              <a:rPr lang="en-US" sz="2400" dirty="0" smtClean="0"/>
              <a:t>The Business Office can also provide support with T&amp;E reporting.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400764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421</TotalTime>
  <Words>418</Words>
  <Application>Microsoft Office PowerPoint</Application>
  <PresentationFormat>Widescreen</PresentationFormat>
  <Paragraphs>70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Corbel</vt:lpstr>
      <vt:lpstr>Wingdings</vt:lpstr>
      <vt:lpstr>Banded</vt:lpstr>
      <vt:lpstr>Time &amp; effort reporting</vt:lpstr>
      <vt:lpstr>agenda</vt:lpstr>
      <vt:lpstr>background</vt:lpstr>
      <vt:lpstr>Who must complete time &amp; Effort?</vt:lpstr>
      <vt:lpstr>Audit proof</vt:lpstr>
      <vt:lpstr>Time &amp; effort reporting on TLR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&amp; effort reporting</dc:title>
  <dc:creator>Salem, Susan</dc:creator>
  <cp:lastModifiedBy>Salem, Susan</cp:lastModifiedBy>
  <cp:revision>59</cp:revision>
  <dcterms:created xsi:type="dcterms:W3CDTF">2015-02-09T17:32:46Z</dcterms:created>
  <dcterms:modified xsi:type="dcterms:W3CDTF">2017-05-26T15:46:57Z</dcterms:modified>
</cp:coreProperties>
</file>