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9" r:id="rId4"/>
    <p:sldId id="264" r:id="rId5"/>
    <p:sldId id="263" r:id="rId6"/>
    <p:sldId id="257" r:id="rId7"/>
    <p:sldId id="259" r:id="rId8"/>
    <p:sldId id="266" r:id="rId9"/>
    <p:sldId id="267" r:id="rId10"/>
    <p:sldId id="258" r:id="rId11"/>
    <p:sldId id="261" r:id="rId12"/>
    <p:sldId id="262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mailto:Susan.Salem@seattlecolleges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s://apps.seattlecolleges.edu/betafq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Post-award </a:t>
            </a:r>
            <a:br>
              <a:rPr lang="en-US" dirty="0" smtClean="0"/>
            </a:br>
            <a:r>
              <a:rPr lang="en-US" dirty="0" smtClean="0"/>
              <a:t>Grants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Susan </a:t>
            </a:r>
            <a:r>
              <a:rPr lang="en-US" dirty="0" smtClean="0"/>
              <a:t>Salem</a:t>
            </a:r>
            <a:endParaRPr lang="en-US" dirty="0"/>
          </a:p>
          <a:p>
            <a:r>
              <a:rPr lang="en-US" dirty="0" smtClean="0"/>
              <a:t>Associate Director of Business Operations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6975" y="6057900"/>
            <a:ext cx="1952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Updated </a:t>
            </a:r>
            <a:r>
              <a:rPr lang="en-US" dirty="0" smtClean="0"/>
              <a:t>May 2017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61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Allowable and unallowable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10080"/>
            <a:ext cx="11569699" cy="4206240"/>
          </a:xfrm>
        </p:spPr>
        <p:txBody>
          <a:bodyPr/>
          <a:lstStyle/>
          <a:p>
            <a:r>
              <a:rPr lang="en-US" dirty="0" smtClean="0"/>
              <a:t>Familiarize yourself with the guidelines of the grant and its allowable expenses.  The chart below is an example of a grant with several unallowable costs.  Please note – many grants do not allow the purchase of light refreshments.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84" y="2994964"/>
            <a:ext cx="8544814" cy="3774136"/>
          </a:xfrm>
          <a:prstGeom prst="rect">
            <a:avLst/>
          </a:prstGeom>
        </p:spPr>
      </p:pic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11712982" y="6438900"/>
            <a:ext cx="377418" cy="3302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4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documents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9248" y="1921407"/>
            <a:ext cx="34480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Public Folders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400" dirty="0" smtClean="0"/>
              <a:t>Reporting documents live in the Public Folders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Your supervisor must grant permission to access Public Folders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Part-time or hourly employees cannot have access to Public Folders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46573" y="2544159"/>
            <a:ext cx="30702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88274" y="1921407"/>
            <a:ext cx="326072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FMS Query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400" dirty="0" smtClean="0"/>
              <a:t>FMS Query reports and print-outs do not count as official reporting documents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FMS Query is a useful tool in reconciling accounts and should compared against reporting documents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675599" y="2544159"/>
            <a:ext cx="307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4556" y="1921407"/>
            <a:ext cx="32607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What Counts?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400" dirty="0" smtClean="0"/>
              <a:t>The PM1209 </a:t>
            </a:r>
            <a:r>
              <a:rPr lang="en-US" sz="2400" dirty="0"/>
              <a:t>R</a:t>
            </a:r>
            <a:r>
              <a:rPr lang="en-US" sz="2400" dirty="0" smtClean="0"/>
              <a:t>eport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Other useful reports include BA1211 (Salary &amp; Wages), and PM1201 (Budget Status Report for Grants &amp; Contracts)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Reporting documents are available on the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each month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28218" y="2531459"/>
            <a:ext cx="30515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ction Button: Home 8">
            <a:hlinkClick r:id="rId2" action="ppaction://hlinksldjump" highlightClick="1"/>
          </p:cNvPr>
          <p:cNvSpPr/>
          <p:nvPr/>
        </p:nvSpPr>
        <p:spPr>
          <a:xfrm>
            <a:off x="11712982" y="6438900"/>
            <a:ext cx="377418" cy="3302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98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Invoicing process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249" y="2363392"/>
            <a:ext cx="29781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Invoice Request</a:t>
            </a:r>
          </a:p>
          <a:p>
            <a:pPr algn="ctr"/>
            <a:r>
              <a:rPr lang="en-US" sz="1200" dirty="0" smtClean="0"/>
              <a:t> </a:t>
            </a:r>
          </a:p>
          <a:p>
            <a:pPr algn="ctr"/>
            <a:r>
              <a:rPr lang="en-US" sz="2400" dirty="0" smtClean="0"/>
              <a:t>Creating an invoice request is the first step toward receiving payment from a granting agency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It is important to follow the invoicing schedule outlined in the contract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9573" y="2986144"/>
            <a:ext cx="26384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78198" y="2363392"/>
            <a:ext cx="265455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Reporting Documents</a:t>
            </a:r>
          </a:p>
          <a:p>
            <a:pPr algn="ctr"/>
            <a:r>
              <a:rPr lang="en-US" sz="1200" dirty="0" smtClean="0"/>
              <a:t> </a:t>
            </a:r>
          </a:p>
          <a:p>
            <a:pPr algn="ctr"/>
            <a:r>
              <a:rPr lang="en-US" sz="2400" dirty="0" smtClean="0"/>
              <a:t>Attach PM1209 reports to show monthly expenses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522414" y="3456044"/>
            <a:ext cx="23703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43623" y="2363392"/>
            <a:ext cx="256857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Submit for Approval</a:t>
            </a:r>
          </a:p>
          <a:p>
            <a:pPr algn="ctr"/>
            <a:r>
              <a:rPr lang="en-US" sz="1200" dirty="0" smtClean="0"/>
              <a:t> </a:t>
            </a:r>
          </a:p>
          <a:p>
            <a:pPr algn="ctr"/>
            <a:r>
              <a:rPr lang="en-US" sz="2400" dirty="0" smtClean="0"/>
              <a:t>Supervisor approves the invoice request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Business Office </a:t>
            </a:r>
            <a:r>
              <a:rPr lang="en-US" sz="2400" dirty="0" smtClean="0"/>
              <a:t>signs the invoice request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344925" y="3468744"/>
            <a:ext cx="23037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12247" y="2363392"/>
            <a:ext cx="283845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Business Office</a:t>
            </a:r>
          </a:p>
          <a:p>
            <a:pPr algn="ctr"/>
            <a:r>
              <a:rPr lang="en-US" sz="1200" dirty="0" smtClean="0"/>
              <a:t> </a:t>
            </a:r>
          </a:p>
          <a:p>
            <a:pPr algn="ctr"/>
            <a:r>
              <a:rPr lang="en-US" sz="2400" dirty="0" smtClean="0"/>
              <a:t>The Business Office will generate the actual invoice and send it to the granting agency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9299572" y="2986144"/>
            <a:ext cx="25495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ction Button: Home 11">
            <a:hlinkClick r:id="rId2" action="ppaction://hlinksldjump" highlightClick="1"/>
          </p:cNvPr>
          <p:cNvSpPr/>
          <p:nvPr/>
        </p:nvSpPr>
        <p:spPr>
          <a:xfrm>
            <a:off x="11712982" y="6438900"/>
            <a:ext cx="377418" cy="3302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4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grants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926169" y="2083992"/>
            <a:ext cx="2978152" cy="4955203"/>
            <a:chOff x="0" y="2083992"/>
            <a:chExt cx="2978152" cy="4955203"/>
          </a:xfrm>
        </p:grpSpPr>
        <p:sp>
          <p:nvSpPr>
            <p:cNvPr id="4" name="TextBox 3"/>
            <p:cNvSpPr txBox="1"/>
            <p:nvPr/>
          </p:nvSpPr>
          <p:spPr>
            <a:xfrm>
              <a:off x="0" y="2083992"/>
              <a:ext cx="2978152" cy="4955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Code of Federal Regulations</a:t>
              </a:r>
            </a:p>
            <a:p>
              <a:pPr algn="ctr"/>
              <a:r>
                <a:rPr lang="en-US" sz="1200" dirty="0" smtClean="0"/>
                <a:t> </a:t>
              </a:r>
            </a:p>
            <a:p>
              <a:pPr algn="ctr"/>
              <a:r>
                <a:rPr lang="en-US" sz="2400" dirty="0" smtClean="0"/>
                <a:t>Uniform administrative requirements, cost principles and audit requirements for federal awards</a:t>
              </a:r>
            </a:p>
            <a:p>
              <a:pPr algn="ctr"/>
              <a:endParaRPr lang="en-US" sz="2400" dirty="0"/>
            </a:p>
            <a:p>
              <a:pPr algn="ctr"/>
              <a:r>
                <a:rPr lang="en-US" sz="2400" dirty="0" smtClean="0"/>
                <a:t>Grants fall under    CFR 200</a:t>
              </a:r>
              <a:endParaRPr lang="en-US" sz="2400" dirty="0"/>
            </a:p>
            <a:p>
              <a:pPr algn="ctr"/>
              <a:endParaRPr lang="en-US" sz="2400" dirty="0" smtClean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3892" y="3151244"/>
              <a:ext cx="26384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109250" y="2083992"/>
            <a:ext cx="2978152" cy="3847207"/>
            <a:chOff x="3127373" y="1934801"/>
            <a:chExt cx="2978152" cy="3847207"/>
          </a:xfrm>
        </p:grpSpPr>
        <p:sp>
          <p:nvSpPr>
            <p:cNvPr id="5" name="TextBox 4"/>
            <p:cNvSpPr txBox="1"/>
            <p:nvPr/>
          </p:nvSpPr>
          <p:spPr>
            <a:xfrm>
              <a:off x="3127373" y="1934801"/>
              <a:ext cx="2978152" cy="3847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Compliance Supplement</a:t>
              </a:r>
            </a:p>
            <a:p>
              <a:pPr algn="ctr"/>
              <a:r>
                <a:rPr lang="en-US" sz="1200" dirty="0" smtClean="0"/>
                <a:t> </a:t>
              </a:r>
            </a:p>
            <a:p>
              <a:pPr algn="ctr"/>
              <a:r>
                <a:rPr lang="en-US" sz="2400" dirty="0" smtClean="0"/>
                <a:t>Helps auditors determine compliance requirements</a:t>
              </a:r>
            </a:p>
            <a:p>
              <a:pPr algn="ctr"/>
              <a:endParaRPr lang="en-US" sz="2400" dirty="0"/>
            </a:p>
            <a:p>
              <a:pPr algn="ctr"/>
              <a:r>
                <a:rPr lang="en-US" sz="2400" dirty="0" smtClean="0"/>
                <a:t>Unique to each federal program</a:t>
              </a:r>
              <a:endParaRPr lang="en-US" sz="24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297235" y="3002053"/>
              <a:ext cx="26384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-13606" y="2025908"/>
            <a:ext cx="2978152" cy="4832092"/>
            <a:chOff x="5921372" y="2083992"/>
            <a:chExt cx="2978152" cy="4832092"/>
          </a:xfrm>
        </p:grpSpPr>
        <p:sp>
          <p:nvSpPr>
            <p:cNvPr id="6" name="TextBox 5"/>
            <p:cNvSpPr txBox="1"/>
            <p:nvPr/>
          </p:nvSpPr>
          <p:spPr>
            <a:xfrm>
              <a:off x="5921372" y="2083992"/>
              <a:ext cx="2978152" cy="483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Time &amp; Effort</a:t>
              </a:r>
            </a:p>
            <a:p>
              <a:pPr algn="ctr"/>
              <a:r>
                <a:rPr lang="en-US" sz="1200" dirty="0" smtClean="0"/>
                <a:t> </a:t>
              </a:r>
            </a:p>
            <a:p>
              <a:pPr algn="ctr"/>
              <a:r>
                <a:rPr lang="en-US" sz="2400" dirty="0" smtClean="0"/>
                <a:t>Required by the Federal Government</a:t>
              </a:r>
            </a:p>
            <a:p>
              <a:pPr algn="ctr"/>
              <a:endParaRPr lang="en-US" sz="2400" dirty="0"/>
            </a:p>
            <a:p>
              <a:pPr algn="ctr"/>
              <a:r>
                <a:rPr lang="en-US" sz="2400" dirty="0" smtClean="0"/>
                <a:t>Must account for 100% of time</a:t>
              </a:r>
            </a:p>
            <a:p>
              <a:pPr algn="ctr"/>
              <a:endParaRPr lang="en-US" sz="2400" dirty="0"/>
            </a:p>
            <a:p>
              <a:pPr algn="ctr"/>
              <a:r>
                <a:rPr lang="en-US" sz="2400" dirty="0" smtClean="0"/>
                <a:t>Track time on TLR system or on paper</a:t>
              </a:r>
            </a:p>
            <a:p>
              <a:pPr algn="ctr"/>
              <a:endParaRPr lang="en-US" sz="2400" dirty="0"/>
            </a:p>
            <a:p>
              <a:pPr algn="ctr"/>
              <a:r>
                <a:rPr lang="en-US" sz="2400" dirty="0" smtClean="0"/>
                <a:t>Common audit finding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094959" y="2697332"/>
              <a:ext cx="26384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9049025" y="2025908"/>
            <a:ext cx="2978152" cy="4462760"/>
            <a:chOff x="9010649" y="2083992"/>
            <a:chExt cx="2978152" cy="4462760"/>
          </a:xfrm>
        </p:grpSpPr>
        <p:sp>
          <p:nvSpPr>
            <p:cNvPr id="7" name="TextBox 6"/>
            <p:cNvSpPr txBox="1"/>
            <p:nvPr/>
          </p:nvSpPr>
          <p:spPr>
            <a:xfrm>
              <a:off x="9010649" y="2083992"/>
              <a:ext cx="2978152" cy="4462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Performance</a:t>
              </a:r>
            </a:p>
            <a:p>
              <a:pPr algn="ctr"/>
              <a:r>
                <a:rPr lang="en-US" sz="1200" dirty="0" smtClean="0"/>
                <a:t> </a:t>
              </a:r>
            </a:p>
            <a:p>
              <a:pPr algn="ctr"/>
              <a:r>
                <a:rPr lang="en-US" sz="2400" dirty="0" smtClean="0"/>
                <a:t>Reduce waste, fraud and abuse through better performance and accountability</a:t>
              </a:r>
            </a:p>
            <a:p>
              <a:pPr algn="ctr"/>
              <a:endParaRPr lang="en-US" sz="2400" dirty="0"/>
            </a:p>
            <a:p>
              <a:pPr algn="ctr"/>
              <a:r>
                <a:rPr lang="en-US" sz="2400" dirty="0" smtClean="0"/>
                <a:t>Budget now tied to performance and deliverables</a:t>
              </a:r>
            </a:p>
            <a:p>
              <a:pPr algn="ctr"/>
              <a:endParaRPr lang="en-US" sz="2400" dirty="0"/>
            </a:p>
            <a:p>
              <a:pPr algn="ctr"/>
              <a:r>
                <a:rPr lang="en-US" sz="2400" dirty="0" smtClean="0"/>
                <a:t>Follow proposal</a:t>
              </a:r>
              <a:endParaRPr lang="en-US" sz="24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9185273" y="2670288"/>
              <a:ext cx="26384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Action Button: Home 16">
            <a:hlinkClick r:id="rId2" action="ppaction://hlinksldjump" highlightClick="1"/>
          </p:cNvPr>
          <p:cNvSpPr/>
          <p:nvPr/>
        </p:nvSpPr>
        <p:spPr>
          <a:xfrm>
            <a:off x="11712982" y="6438900"/>
            <a:ext cx="377418" cy="3302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6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grants office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2463800"/>
            <a:ext cx="3073400" cy="2985433"/>
            <a:chOff x="2044700" y="2260600"/>
            <a:chExt cx="3073400" cy="2985433"/>
          </a:xfrm>
        </p:grpSpPr>
        <p:sp>
          <p:nvSpPr>
            <p:cNvPr id="4" name="TextBox 3"/>
            <p:cNvSpPr txBox="1"/>
            <p:nvPr/>
          </p:nvSpPr>
          <p:spPr>
            <a:xfrm>
              <a:off x="2095500" y="2260600"/>
              <a:ext cx="2971800" cy="2985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Congrats!</a:t>
              </a:r>
            </a:p>
            <a:p>
              <a:pPr algn="ctr"/>
              <a:endParaRPr lang="en-US" sz="1200" dirty="0" smtClean="0"/>
            </a:p>
            <a:p>
              <a:pPr algn="ctr"/>
              <a:r>
                <a:rPr lang="en-US" sz="2400" dirty="0" smtClean="0"/>
                <a:t>Congratulations on your new grant!  </a:t>
              </a:r>
            </a:p>
            <a:p>
              <a:pPr algn="ctr"/>
              <a:r>
                <a:rPr lang="en-US" sz="2400" dirty="0" smtClean="0"/>
                <a:t>Here are a few guidelines to help you through the post-award process.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2044700" y="2908300"/>
              <a:ext cx="3073400" cy="12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937000" y="2463800"/>
            <a:ext cx="7823200" cy="3354765"/>
            <a:chOff x="4254500" y="2260600"/>
            <a:chExt cx="7823200" cy="3354765"/>
          </a:xfrm>
        </p:grpSpPr>
        <p:sp>
          <p:nvSpPr>
            <p:cNvPr id="5" name="TextBox 4"/>
            <p:cNvSpPr txBox="1"/>
            <p:nvPr/>
          </p:nvSpPr>
          <p:spPr>
            <a:xfrm>
              <a:off x="4254500" y="2260600"/>
              <a:ext cx="7823200" cy="335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Contacts</a:t>
              </a:r>
            </a:p>
            <a:p>
              <a:pPr algn="ctr"/>
              <a:endParaRPr lang="en-US" sz="1200" dirty="0" smtClean="0"/>
            </a:p>
            <a:p>
              <a:pPr algn="ctr"/>
              <a:r>
                <a:rPr lang="en-US" sz="2400" b="1" dirty="0" smtClean="0"/>
                <a:t>Susie Salem</a:t>
              </a:r>
            </a:p>
            <a:p>
              <a:pPr algn="ctr"/>
              <a:r>
                <a:rPr lang="en-US" sz="2400" dirty="0" smtClean="0"/>
                <a:t>Associate Director of Business Operations</a:t>
              </a:r>
              <a:endParaRPr lang="en-US" sz="2400" dirty="0" smtClean="0"/>
            </a:p>
            <a:p>
              <a:pPr algn="ctr"/>
              <a:r>
                <a:rPr lang="en-US" sz="2400" dirty="0" smtClean="0"/>
                <a:t>Ext. 3863</a:t>
              </a:r>
            </a:p>
            <a:p>
              <a:pPr algn="ctr"/>
              <a:endParaRPr lang="en-US" sz="2400" dirty="0" smtClean="0"/>
            </a:p>
            <a:p>
              <a:pPr algn="ctr"/>
              <a:r>
                <a:rPr lang="en-US" sz="2400" b="1" dirty="0" smtClean="0"/>
                <a:t>Maggi Sutthoff</a:t>
              </a:r>
              <a:endParaRPr lang="en-US" sz="2400" b="1" dirty="0" smtClean="0"/>
            </a:p>
            <a:p>
              <a:pPr algn="ctr"/>
              <a:r>
                <a:rPr lang="en-US" sz="2400" dirty="0" smtClean="0"/>
                <a:t>Interim Director of Grants &amp; Strategic Initiatives</a:t>
              </a:r>
              <a:endParaRPr lang="en-US" sz="2400" dirty="0" smtClean="0"/>
            </a:p>
            <a:p>
              <a:pPr algn="ctr"/>
              <a:r>
                <a:rPr lang="en-US" sz="2400" dirty="0" smtClean="0"/>
                <a:t>Ext. </a:t>
              </a:r>
              <a:r>
                <a:rPr lang="en-US" sz="2400" dirty="0" smtClean="0"/>
                <a:t>4389</a:t>
              </a:r>
              <a:endParaRPr lang="en-US" sz="24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6629400" y="2895600"/>
              <a:ext cx="3073400" cy="12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55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0857" y="2093774"/>
            <a:ext cx="3510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The Business Office</a:t>
            </a:r>
          </a:p>
          <a:p>
            <a:endParaRPr lang="en-US" sz="2400" dirty="0" smtClean="0"/>
          </a:p>
          <a:p>
            <a:r>
              <a:rPr lang="en-US" sz="2400" dirty="0" smtClean="0"/>
              <a:t>A New Account Number</a:t>
            </a:r>
          </a:p>
          <a:p>
            <a:endParaRPr lang="en-US" sz="2400" dirty="0" smtClean="0"/>
          </a:p>
          <a:p>
            <a:r>
              <a:rPr lang="en-US" sz="2400" dirty="0" smtClean="0"/>
              <a:t>The Budget Narrative</a:t>
            </a:r>
          </a:p>
          <a:p>
            <a:endParaRPr lang="en-US" sz="2400" dirty="0" smtClean="0"/>
          </a:p>
          <a:p>
            <a:r>
              <a:rPr lang="en-US" sz="2400" dirty="0" smtClean="0"/>
              <a:t>FMS Query</a:t>
            </a:r>
          </a:p>
          <a:p>
            <a:endParaRPr lang="en-US" sz="2400" dirty="0" smtClean="0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1308100" y="3284430"/>
            <a:ext cx="215900" cy="228600"/>
          </a:xfrm>
          <a:prstGeom prst="actionButtonBlan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1308100" y="2565092"/>
            <a:ext cx="215900" cy="228600"/>
          </a:xfrm>
          <a:prstGeom prst="actionButtonBlan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4" action="ppaction://hlinksldjump" highlightClick="1"/>
          </p:cNvPr>
          <p:cNvSpPr/>
          <p:nvPr/>
        </p:nvSpPr>
        <p:spPr>
          <a:xfrm>
            <a:off x="1308100" y="4014416"/>
            <a:ext cx="215900" cy="228600"/>
          </a:xfrm>
          <a:prstGeom prst="actionButtonBlan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5" action="ppaction://hlinksldjump" highlightClick="1"/>
          </p:cNvPr>
          <p:cNvSpPr/>
          <p:nvPr/>
        </p:nvSpPr>
        <p:spPr>
          <a:xfrm>
            <a:off x="1308100" y="4744402"/>
            <a:ext cx="215900" cy="228600"/>
          </a:xfrm>
          <a:prstGeom prst="actionButtonBlan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6" action="ppaction://hlinksldjump" highlightClick="1"/>
          </p:cNvPr>
          <p:cNvSpPr/>
          <p:nvPr/>
        </p:nvSpPr>
        <p:spPr>
          <a:xfrm>
            <a:off x="6565900" y="2560776"/>
            <a:ext cx="215900" cy="228600"/>
          </a:xfrm>
          <a:prstGeom prst="actionButtonBlan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7" action="ppaction://hlinksldjump" highlightClick="1"/>
          </p:cNvPr>
          <p:cNvSpPr/>
          <p:nvPr/>
        </p:nvSpPr>
        <p:spPr>
          <a:xfrm>
            <a:off x="6565900" y="3287887"/>
            <a:ext cx="215900" cy="228600"/>
          </a:xfrm>
          <a:prstGeom prst="actionButtonBlan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8" action="ppaction://hlinksldjump" highlightClick="1"/>
          </p:cNvPr>
          <p:cNvSpPr/>
          <p:nvPr/>
        </p:nvSpPr>
        <p:spPr>
          <a:xfrm>
            <a:off x="6565900" y="4014416"/>
            <a:ext cx="215900" cy="228600"/>
          </a:xfrm>
          <a:prstGeom prst="actionButtonBlan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976628" y="2093774"/>
            <a:ext cx="3510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Expenditure Rules</a:t>
            </a:r>
          </a:p>
          <a:p>
            <a:endParaRPr lang="en-US" sz="2400" dirty="0"/>
          </a:p>
          <a:p>
            <a:r>
              <a:rPr lang="en-US" sz="2400" dirty="0" smtClean="0"/>
              <a:t>Reporting Documents</a:t>
            </a:r>
          </a:p>
          <a:p>
            <a:endParaRPr lang="en-US" sz="2400" dirty="0" smtClean="0"/>
          </a:p>
          <a:p>
            <a:r>
              <a:rPr lang="en-US" sz="2400" dirty="0" smtClean="0"/>
              <a:t>The Invoicing Process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Federal Grants</a:t>
            </a:r>
          </a:p>
        </p:txBody>
      </p:sp>
      <p:sp>
        <p:nvSpPr>
          <p:cNvPr id="15" name="Action Button: Custom 14">
            <a:hlinkClick r:id="rId9" action="ppaction://hlinksldjump" highlightClick="1"/>
          </p:cNvPr>
          <p:cNvSpPr/>
          <p:nvPr/>
        </p:nvSpPr>
        <p:spPr>
          <a:xfrm>
            <a:off x="6565900" y="4758569"/>
            <a:ext cx="215900" cy="228600"/>
          </a:xfrm>
          <a:prstGeom prst="actionButtonBlan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 the business office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518" y="2108200"/>
            <a:ext cx="496928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Paperwork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2400" dirty="0" smtClean="0"/>
              <a:t>Please provide any paperwork and original documentation.  </a:t>
            </a:r>
          </a:p>
          <a:p>
            <a:pPr algn="ctr"/>
            <a:endParaRPr lang="en-US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A description of the grant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Budget details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Invoicing information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Contact names at the granting agency.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2108200"/>
            <a:ext cx="515978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Assign Responsibility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2400" dirty="0" smtClean="0"/>
              <a:t>Designate someone to be the primary contact and grant manager.  This person will be in charge of any reporting requirements.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Please provide their contact information to the Business Office.  </a:t>
            </a:r>
          </a:p>
          <a:p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7700" y="2755900"/>
            <a:ext cx="4241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32600" y="2755900"/>
            <a:ext cx="457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ction Button: Home 2">
            <a:hlinkClick r:id="rId2" action="ppaction://hlinksldjump" highlightClick="1"/>
          </p:cNvPr>
          <p:cNvSpPr/>
          <p:nvPr/>
        </p:nvSpPr>
        <p:spPr>
          <a:xfrm>
            <a:off x="11712982" y="6438900"/>
            <a:ext cx="377418" cy="3302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a new account number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2600" y="2260600"/>
            <a:ext cx="31369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Official Request</a:t>
            </a:r>
          </a:p>
          <a:p>
            <a:endParaRPr lang="en-US" sz="1200" b="1" dirty="0" smtClean="0"/>
          </a:p>
          <a:p>
            <a:pPr algn="ctr"/>
            <a:r>
              <a:rPr lang="en-US" sz="2400" dirty="0" smtClean="0"/>
              <a:t>Submit a request in writing (email) to the </a:t>
            </a:r>
            <a:r>
              <a:rPr lang="en-US" sz="2400" dirty="0" smtClean="0"/>
              <a:t>Business Office.</a:t>
            </a:r>
            <a:endParaRPr lang="en-US" sz="2400" dirty="0" smtClean="0"/>
          </a:p>
          <a:p>
            <a:endParaRPr lang="en-US" sz="2400" dirty="0" smtClean="0"/>
          </a:p>
          <a:p>
            <a:pPr algn="ctr"/>
            <a:r>
              <a:rPr lang="en-US" sz="1400" dirty="0" smtClean="0">
                <a:hlinkClick r:id="rId2"/>
              </a:rPr>
              <a:t>Susan.Salem@seattlecolleges.edu</a:t>
            </a: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260599"/>
            <a:ext cx="37973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Information Needed</a:t>
            </a:r>
          </a:p>
          <a:p>
            <a:endParaRPr lang="en-US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Start and end 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CFDA number (if applicable)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Contact at granting agency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Percentage of indirect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Grant description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Area grant is supporting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Budget Information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67700" y="2260599"/>
            <a:ext cx="36957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Verify in FMS Query</a:t>
            </a:r>
          </a:p>
          <a:p>
            <a:endParaRPr lang="en-US" sz="1200" b="1" dirty="0" smtClean="0"/>
          </a:p>
          <a:p>
            <a:pPr algn="ctr"/>
            <a:r>
              <a:rPr lang="en-US" sz="2400" dirty="0" smtClean="0"/>
              <a:t>Once the </a:t>
            </a:r>
            <a:r>
              <a:rPr lang="en-US" sz="2400" dirty="0" smtClean="0"/>
              <a:t>Business Office </a:t>
            </a:r>
            <a:r>
              <a:rPr lang="en-US" sz="2400" dirty="0" smtClean="0"/>
              <a:t>confirms the new account number, please check FMS for accuracy. </a:t>
            </a:r>
          </a:p>
          <a:p>
            <a:pPr algn="ctr"/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33400" y="2908300"/>
            <a:ext cx="3073400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330700" y="2895600"/>
            <a:ext cx="3556000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547100" y="2895600"/>
            <a:ext cx="3073400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ction Button: Home 12">
            <a:hlinkClick r:id="rId3" action="ppaction://hlinksldjump" highlightClick="1"/>
          </p:cNvPr>
          <p:cNvSpPr/>
          <p:nvPr/>
        </p:nvSpPr>
        <p:spPr>
          <a:xfrm>
            <a:off x="11712982" y="6438900"/>
            <a:ext cx="377418" cy="3302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2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064" y="207976"/>
            <a:ext cx="9784080" cy="1508760"/>
          </a:xfrm>
        </p:spPr>
        <p:txBody>
          <a:bodyPr/>
          <a:lstStyle/>
          <a:p>
            <a:r>
              <a:rPr lang="en-US" dirty="0" smtClean="0"/>
              <a:t>Budget narrative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5600" y="2125563"/>
            <a:ext cx="3505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Share Budget Details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400" dirty="0" smtClean="0"/>
              <a:t>Provide the </a:t>
            </a:r>
            <a:r>
              <a:rPr lang="en-US" sz="2400" dirty="0" smtClean="0"/>
              <a:t>Business Office </a:t>
            </a:r>
            <a:r>
              <a:rPr lang="en-US" sz="2400" dirty="0" smtClean="0"/>
              <a:t>with a detailed narrative of the grant’s budget details.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Be specific and identify costs associated with all sub-objects.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05108" y="2125563"/>
            <a:ext cx="33164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FMS Query and Reporting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400" dirty="0" smtClean="0"/>
              <a:t>The information provided will be entered into FMS Query and will be used for reporting purposes.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29408" y="2556449"/>
            <a:ext cx="324029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Update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400" dirty="0" smtClean="0"/>
              <a:t>Please provide updated information anytime the budget changes.</a:t>
            </a:r>
          </a:p>
          <a:p>
            <a:pPr algn="ctr"/>
            <a:r>
              <a:rPr lang="en-US" sz="2400" dirty="0" smtClean="0"/>
              <a:t>  </a:t>
            </a:r>
          </a:p>
          <a:p>
            <a:pPr algn="ctr"/>
            <a:r>
              <a:rPr lang="en-US" sz="2400" dirty="0" smtClean="0"/>
              <a:t>The </a:t>
            </a:r>
            <a:r>
              <a:rPr lang="en-US" sz="2400" dirty="0" smtClean="0"/>
              <a:t>Business Office </a:t>
            </a:r>
            <a:r>
              <a:rPr lang="en-US" sz="2400" dirty="0" smtClean="0"/>
              <a:t>will prepare a budget revision. 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71500" y="3149600"/>
            <a:ext cx="3098800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95608" y="3175000"/>
            <a:ext cx="2998992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412853" y="3136900"/>
            <a:ext cx="3073400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ction Button: Home 8">
            <a:hlinkClick r:id="rId2" action="ppaction://hlinksldjump" highlightClick="1"/>
          </p:cNvPr>
          <p:cNvSpPr/>
          <p:nvPr/>
        </p:nvSpPr>
        <p:spPr>
          <a:xfrm>
            <a:off x="11712982" y="6438900"/>
            <a:ext cx="377418" cy="3302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Fms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7048" y="2183327"/>
            <a:ext cx="307340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Access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400" dirty="0" smtClean="0"/>
              <a:t>Request FMS Query access from supervisor if necessary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91012" y="2183327"/>
            <a:ext cx="3073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Log On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400" dirty="0" smtClean="0"/>
              <a:t>Username and password is the same as Outlook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54973" y="2183327"/>
            <a:ext cx="304642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Training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400" dirty="0" smtClean="0"/>
              <a:t>Attend an FMS Query training session in The Learning Center at the earliest </a:t>
            </a:r>
            <a:r>
              <a:rPr lang="en-US" sz="2400" dirty="0" smtClean="0"/>
              <a:t>opportunity</a:t>
            </a:r>
          </a:p>
          <a:p>
            <a:pPr algn="ctr"/>
            <a:r>
              <a:rPr lang="en-US" sz="2400" dirty="0" smtClean="0"/>
              <a:t>OR</a:t>
            </a:r>
          </a:p>
          <a:p>
            <a:pPr algn="ctr"/>
            <a:r>
              <a:rPr lang="en-US" sz="2400" dirty="0" smtClean="0"/>
              <a:t>Contact the Business Office for a 1:1 training</a:t>
            </a:r>
            <a:endParaRPr 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136585" y="5860347"/>
            <a:ext cx="7916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Click </a:t>
            </a:r>
            <a:r>
              <a:rPr lang="en-US" sz="3200" b="1" dirty="0" smtClean="0">
                <a:hlinkClick r:id="rId2"/>
              </a:rPr>
              <a:t>FMS Query</a:t>
            </a:r>
            <a:r>
              <a:rPr lang="en-US" sz="3200" dirty="0" smtClean="0"/>
              <a:t> link to access the login page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91011" y="2831479"/>
            <a:ext cx="30734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7049" y="2818779"/>
            <a:ext cx="3073400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28000" y="2831479"/>
            <a:ext cx="307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ction Button: Home 13">
            <a:hlinkClick r:id="rId3" action="ppaction://hlinksldjump" highlightClick="1"/>
          </p:cNvPr>
          <p:cNvSpPr/>
          <p:nvPr/>
        </p:nvSpPr>
        <p:spPr>
          <a:xfrm>
            <a:off x="11712982" y="6438900"/>
            <a:ext cx="377418" cy="3302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report in </a:t>
            </a:r>
            <a:r>
              <a:rPr lang="en-US" dirty="0" err="1" smtClean="0"/>
              <a:t>fms</a:t>
            </a:r>
            <a:r>
              <a:rPr lang="en-US" dirty="0" smtClean="0"/>
              <a:t> query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800" y="1862378"/>
            <a:ext cx="8139932" cy="4889161"/>
          </a:xfrm>
          <a:prstGeom prst="rect">
            <a:avLst/>
          </a:prstGeom>
        </p:spPr>
      </p:pic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11712982" y="6438900"/>
            <a:ext cx="377418" cy="3302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7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7801" y="1937412"/>
            <a:ext cx="4445000" cy="482217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b="1" u="sng" dirty="0" smtClean="0"/>
              <a:t>Reconcile grant account monthly!</a:t>
            </a:r>
          </a:p>
          <a:p>
            <a:r>
              <a:rPr lang="en-US" dirty="0" smtClean="0"/>
              <a:t>Are all expenses allowable?</a:t>
            </a:r>
          </a:p>
          <a:p>
            <a:r>
              <a:rPr lang="en-US" dirty="0" smtClean="0"/>
              <a:t>Are salary and benefits expenses correct?</a:t>
            </a:r>
          </a:p>
          <a:p>
            <a:r>
              <a:rPr lang="en-US" dirty="0" smtClean="0"/>
              <a:t>Did you spend in an area that you did not budget for?</a:t>
            </a:r>
          </a:p>
          <a:p>
            <a:r>
              <a:rPr lang="en-US" dirty="0" smtClean="0"/>
              <a:t>Are you close to over-spending in any sub-object?</a:t>
            </a:r>
          </a:p>
          <a:p>
            <a:r>
              <a:rPr lang="en-US" dirty="0" smtClean="0"/>
              <a:t>Is there anything that did not get charged to this account that should have been?</a:t>
            </a:r>
          </a:p>
          <a:p>
            <a:r>
              <a:rPr lang="en-US" dirty="0" smtClean="0"/>
              <a:t>Were any IDCs processed?</a:t>
            </a:r>
          </a:p>
          <a:p>
            <a:r>
              <a:rPr lang="en-US" dirty="0" smtClean="0"/>
              <a:t>Did we receive payment on any past invoices?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report in </a:t>
            </a:r>
            <a:r>
              <a:rPr lang="en-US" dirty="0" err="1" smtClean="0"/>
              <a:t>fms</a:t>
            </a:r>
            <a:r>
              <a:rPr lang="en-US" dirty="0" smtClean="0"/>
              <a:t> query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387" y="2605087"/>
            <a:ext cx="7591425" cy="27146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27700" y="5577865"/>
            <a:ext cx="5500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Project Manager is responsible for the financial management of the grant, </a:t>
            </a:r>
            <a:r>
              <a:rPr lang="en-US" smtClean="0"/>
              <a:t>compliance and the </a:t>
            </a:r>
            <a:r>
              <a:rPr lang="en-US" dirty="0" smtClean="0"/>
              <a:t>project outcomes and results.</a:t>
            </a:r>
          </a:p>
          <a:p>
            <a:pPr algn="r"/>
            <a:r>
              <a:rPr lang="en-US" sz="1200" dirty="0" smtClean="0"/>
              <a:t>SCD Procedure 670  </a:t>
            </a:r>
            <a:endParaRPr lang="en-US" sz="1200" dirty="0"/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11712982" y="6438900"/>
            <a:ext cx="377418" cy="3302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54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1676</TotalTime>
  <Words>740</Words>
  <Application>Microsoft Office PowerPoint</Application>
  <PresentationFormat>Widescreen</PresentationFormat>
  <Paragraphs>171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Corbel</vt:lpstr>
      <vt:lpstr>Wingdings</vt:lpstr>
      <vt:lpstr>Banded</vt:lpstr>
      <vt:lpstr>Post-award  Grants Training</vt:lpstr>
      <vt:lpstr>THE grants office</vt:lpstr>
      <vt:lpstr>Table of contents</vt:lpstr>
      <vt:lpstr>Inform the business office</vt:lpstr>
      <vt:lpstr>Request a new account number</vt:lpstr>
      <vt:lpstr>Budget narrative </vt:lpstr>
      <vt:lpstr>Fms query</vt:lpstr>
      <vt:lpstr>budget report in fms query</vt:lpstr>
      <vt:lpstr>Expense report in fms query</vt:lpstr>
      <vt:lpstr>Allowable and unallowable expenses</vt:lpstr>
      <vt:lpstr>Reporting documents</vt:lpstr>
      <vt:lpstr>Invoicing process</vt:lpstr>
      <vt:lpstr>Federal grants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Salem, Susan</dc:creator>
  <cp:lastModifiedBy>ssalem</cp:lastModifiedBy>
  <cp:revision>159</cp:revision>
  <dcterms:created xsi:type="dcterms:W3CDTF">2014-12-04T17:22:44Z</dcterms:created>
  <dcterms:modified xsi:type="dcterms:W3CDTF">2017-05-26T15:23:16Z</dcterms:modified>
</cp:coreProperties>
</file>