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8"/>
  </p:notesMasterIdLst>
  <p:handoutMasterIdLst>
    <p:handoutMasterId r:id="rId69"/>
  </p:handoutMasterIdLst>
  <p:sldIdLst>
    <p:sldId id="316" r:id="rId2"/>
    <p:sldId id="269" r:id="rId3"/>
    <p:sldId id="278" r:id="rId4"/>
    <p:sldId id="318" r:id="rId5"/>
    <p:sldId id="270" r:id="rId6"/>
    <p:sldId id="319" r:id="rId7"/>
    <p:sldId id="279" r:id="rId8"/>
    <p:sldId id="327" r:id="rId9"/>
    <p:sldId id="280" r:id="rId10"/>
    <p:sldId id="321" r:id="rId11"/>
    <p:sldId id="328" r:id="rId12"/>
    <p:sldId id="284" r:id="rId13"/>
    <p:sldId id="330" r:id="rId14"/>
    <p:sldId id="329" r:id="rId15"/>
    <p:sldId id="282" r:id="rId16"/>
    <p:sldId id="283" r:id="rId17"/>
    <p:sldId id="308" r:id="rId18"/>
    <p:sldId id="257" r:id="rId19"/>
    <p:sldId id="323" r:id="rId20"/>
    <p:sldId id="268" r:id="rId21"/>
    <p:sldId id="306" r:id="rId22"/>
    <p:sldId id="333" r:id="rId23"/>
    <p:sldId id="334" r:id="rId24"/>
    <p:sldId id="335" r:id="rId25"/>
    <p:sldId id="336" r:id="rId26"/>
    <p:sldId id="307" r:id="rId27"/>
    <p:sldId id="285" r:id="rId28"/>
    <p:sldId id="309" r:id="rId29"/>
    <p:sldId id="320" r:id="rId30"/>
    <p:sldId id="326" r:id="rId31"/>
    <p:sldId id="310" r:id="rId32"/>
    <p:sldId id="286" r:id="rId33"/>
    <p:sldId id="311" r:id="rId34"/>
    <p:sldId id="287" r:id="rId35"/>
    <p:sldId id="288" r:id="rId36"/>
    <p:sldId id="289" r:id="rId37"/>
    <p:sldId id="290" r:id="rId38"/>
    <p:sldId id="293" r:id="rId39"/>
    <p:sldId id="294" r:id="rId40"/>
    <p:sldId id="295" r:id="rId41"/>
    <p:sldId id="296" r:id="rId42"/>
    <p:sldId id="297" r:id="rId43"/>
    <p:sldId id="322" r:id="rId44"/>
    <p:sldId id="298" r:id="rId45"/>
    <p:sldId id="299" r:id="rId46"/>
    <p:sldId id="300" r:id="rId47"/>
    <p:sldId id="324" r:id="rId48"/>
    <p:sldId id="301" r:id="rId49"/>
    <p:sldId id="302" r:id="rId50"/>
    <p:sldId id="303" r:id="rId51"/>
    <p:sldId id="304" r:id="rId52"/>
    <p:sldId id="325" r:id="rId53"/>
    <p:sldId id="305" r:id="rId54"/>
    <p:sldId id="272" r:id="rId55"/>
    <p:sldId id="273" r:id="rId56"/>
    <p:sldId id="275" r:id="rId57"/>
    <p:sldId id="274" r:id="rId58"/>
    <p:sldId id="312" r:id="rId59"/>
    <p:sldId id="313" r:id="rId60"/>
    <p:sldId id="314" r:id="rId61"/>
    <p:sldId id="315" r:id="rId62"/>
    <p:sldId id="332" r:id="rId63"/>
    <p:sldId id="317" r:id="rId64"/>
    <p:sldId id="331" r:id="rId65"/>
    <p:sldId id="265" r:id="rId66"/>
    <p:sldId id="267" r:id="rId67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2" userDrawn="1">
          <p15:clr>
            <a:srgbClr val="A4A3A4"/>
          </p15:clr>
        </p15:guide>
        <p15:guide id="2" pos="221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8000"/>
    <a:srgbClr val="33CC33"/>
    <a:srgbClr val="FFF5D5"/>
    <a:srgbClr val="FFF3C1"/>
    <a:srgbClr val="3333FF"/>
    <a:srgbClr val="FFEDB3"/>
    <a:srgbClr val="00CC66"/>
    <a:srgbClr val="FFEAA7"/>
    <a:srgbClr val="FFDD7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04" autoAdjust="0"/>
    <p:restoredTop sz="94660"/>
  </p:normalViewPr>
  <p:slideViewPr>
    <p:cSldViewPr>
      <p:cViewPr>
        <p:scale>
          <a:sx n="71" d="100"/>
          <a:sy n="71" d="100"/>
        </p:scale>
        <p:origin x="2868" y="10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0" d="100"/>
          <a:sy n="60" d="100"/>
        </p:scale>
        <p:origin x="-2490" y="-78"/>
      </p:cViewPr>
      <p:guideLst>
        <p:guide orient="horz" pos="2932"/>
        <p:guide pos="221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71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43343" cy="467071"/>
          </a:xfrm>
          <a:prstGeom prst="rect">
            <a:avLst/>
          </a:prstGeom>
        </p:spPr>
        <p:txBody>
          <a:bodyPr vert="horz" lIns="93317" tIns="46659" rIns="93317" bIns="4665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1"/>
            <a:ext cx="3043343" cy="467071"/>
          </a:xfrm>
          <a:prstGeom prst="rect">
            <a:avLst/>
          </a:prstGeom>
        </p:spPr>
        <p:txBody>
          <a:bodyPr vert="horz" lIns="93317" tIns="46659" rIns="93317" bIns="46659" rtlCol="0"/>
          <a:lstStyle>
            <a:lvl1pPr algn="r">
              <a:defRPr sz="1200"/>
            </a:lvl1pPr>
          </a:lstStyle>
          <a:p>
            <a:fld id="{E93D9E3C-B44C-4562-8E0E-C62C31619CD6}" type="datetimeFigureOut">
              <a:rPr lang="en-US" smtClean="0"/>
              <a:t>11/19/2018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43343" cy="467070"/>
          </a:xfrm>
          <a:prstGeom prst="rect">
            <a:avLst/>
          </a:prstGeom>
        </p:spPr>
        <p:txBody>
          <a:bodyPr vert="horz" lIns="93317" tIns="46659" rIns="93317" bIns="4665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30"/>
            <a:ext cx="3043343" cy="467070"/>
          </a:xfrm>
          <a:prstGeom prst="rect">
            <a:avLst/>
          </a:prstGeom>
        </p:spPr>
        <p:txBody>
          <a:bodyPr vert="horz" lIns="93317" tIns="46659" rIns="93317" bIns="46659" rtlCol="0" anchor="b"/>
          <a:lstStyle>
            <a:lvl1pPr algn="r">
              <a:defRPr sz="1200"/>
            </a:lvl1pPr>
          </a:lstStyle>
          <a:p>
            <a:fld id="{29E294A9-AD90-4133-8272-66F33B0DC2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8725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17" tIns="46659" rIns="93317" bIns="4665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17" tIns="46659" rIns="93317" bIns="46659" rtlCol="0"/>
          <a:lstStyle>
            <a:lvl1pPr algn="r">
              <a:defRPr sz="1200"/>
            </a:lvl1pPr>
          </a:lstStyle>
          <a:p>
            <a:fld id="{AA8BA6E6-8B8F-4A5C-BE01-FB53C5CD6EFC}" type="datetimeFigureOut">
              <a:rPr lang="en-US" smtClean="0"/>
              <a:pPr/>
              <a:t>11/19/2018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17" tIns="46659" rIns="93317" bIns="4665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vert="horz" lIns="93317" tIns="46659" rIns="93317" bIns="4665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5455"/>
          </a:xfrm>
          <a:prstGeom prst="rect">
            <a:avLst/>
          </a:prstGeom>
        </p:spPr>
        <p:txBody>
          <a:bodyPr vert="horz" lIns="93317" tIns="46659" rIns="93317" bIns="4665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30"/>
            <a:ext cx="3043343" cy="465455"/>
          </a:xfrm>
          <a:prstGeom prst="rect">
            <a:avLst/>
          </a:prstGeom>
        </p:spPr>
        <p:txBody>
          <a:bodyPr vert="horz" lIns="93317" tIns="46659" rIns="93317" bIns="46659" rtlCol="0" anchor="b"/>
          <a:lstStyle>
            <a:lvl1pPr algn="r">
              <a:defRPr sz="1200"/>
            </a:lvl1pPr>
          </a:lstStyle>
          <a:p>
            <a:fld id="{5F7A736B-C25E-4087-9EA9-FDE49DDBBAF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57327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Like</a:t>
            </a:r>
            <a:r>
              <a:rPr lang="en-US" baseline="0" dirty="0" smtClean="0"/>
              <a:t> a routing number (we have them for both Expenditures and Revenues)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7A736B-C25E-4087-9EA9-FDE49DDBBAF5}" type="slidenum">
              <a:rPr lang="en-US" smtClean="0"/>
              <a:pPr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255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Like</a:t>
            </a:r>
            <a:r>
              <a:rPr lang="en-US" baseline="0" dirty="0" smtClean="0"/>
              <a:t> a routing number (we have them for both Expenditures and Revenues)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7A736B-C25E-4087-9EA9-FDE49DDBBAF5}" type="slidenum">
              <a:rPr lang="en-US" smtClean="0"/>
              <a:pPr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2524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E58B1-8671-469B-9B33-C25DF5B7A6E5}" type="datetimeFigureOut">
              <a:rPr lang="en-US" smtClean="0"/>
              <a:pPr/>
              <a:t>11/19/2018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597FE-EE58-4C0B-B784-2538B7660C7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10788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E58B1-8671-469B-9B33-C25DF5B7A6E5}" type="datetimeFigureOut">
              <a:rPr lang="en-US" smtClean="0"/>
              <a:pPr/>
              <a:t>11/19/2018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597FE-EE58-4C0B-B784-2538B7660C7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99171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E58B1-8671-469B-9B33-C25DF5B7A6E5}" type="datetimeFigureOut">
              <a:rPr lang="en-US" smtClean="0"/>
              <a:pPr/>
              <a:t>11/19/2018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597FE-EE58-4C0B-B784-2538B7660C7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91520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E58B1-8671-469B-9B33-C25DF5B7A6E5}" type="datetimeFigureOut">
              <a:rPr lang="en-US" smtClean="0"/>
              <a:pPr/>
              <a:t>11/19/2018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597FE-EE58-4C0B-B784-2538B7660C7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88844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E58B1-8671-469B-9B33-C25DF5B7A6E5}" type="datetimeFigureOut">
              <a:rPr lang="en-US" smtClean="0"/>
              <a:pPr/>
              <a:t>11/19/2018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597FE-EE58-4C0B-B784-2538B7660C7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15675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E58B1-8671-469B-9B33-C25DF5B7A6E5}" type="datetimeFigureOut">
              <a:rPr lang="en-US" smtClean="0"/>
              <a:pPr/>
              <a:t>11/19/2018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597FE-EE58-4C0B-B784-2538B7660C7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5138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E58B1-8671-469B-9B33-C25DF5B7A6E5}" type="datetimeFigureOut">
              <a:rPr lang="en-US" smtClean="0"/>
              <a:pPr/>
              <a:t>11/19/2018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597FE-EE58-4C0B-B784-2538B7660C7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16771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E58B1-8671-469B-9B33-C25DF5B7A6E5}" type="datetimeFigureOut">
              <a:rPr lang="en-US" smtClean="0"/>
              <a:pPr/>
              <a:t>11/19/2018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597FE-EE58-4C0B-B784-2538B7660C7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30406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E58B1-8671-469B-9B33-C25DF5B7A6E5}" type="datetimeFigureOut">
              <a:rPr lang="en-US" smtClean="0"/>
              <a:pPr/>
              <a:t>11/19/2018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597FE-EE58-4C0B-B784-2538B7660C7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2306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E58B1-8671-469B-9B33-C25DF5B7A6E5}" type="datetimeFigureOut">
              <a:rPr lang="en-US" smtClean="0"/>
              <a:pPr/>
              <a:t>11/19/2018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597FE-EE58-4C0B-B784-2538B7660C7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2802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E58B1-8671-469B-9B33-C25DF5B7A6E5}" type="datetimeFigureOut">
              <a:rPr lang="en-US" smtClean="0"/>
              <a:pPr/>
              <a:t>11/19/2018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597FE-EE58-4C0B-B784-2538B7660C7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1521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4E58B1-8671-469B-9B33-C25DF5B7A6E5}" type="datetimeFigureOut">
              <a:rPr lang="en-US" smtClean="0"/>
              <a:pPr/>
              <a:t>11/19/2018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8597FE-EE58-4C0B-B784-2538B7660C7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26301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emf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3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4.emf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3400" y="1143000"/>
            <a:ext cx="8229600" cy="4876800"/>
          </a:xfrm>
        </p:spPr>
        <p:txBody>
          <a:bodyPr>
            <a:normAutofit/>
          </a:bodyPr>
          <a:lstStyle/>
          <a:p>
            <a:r>
              <a:rPr lang="en-US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Welcome to</a:t>
            </a:r>
            <a:br>
              <a:rPr lang="en-US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BUDGET 101</a:t>
            </a:r>
            <a:r>
              <a:rPr lang="en-US" sz="8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8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1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1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1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1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presented by</a:t>
            </a:r>
            <a:br>
              <a:rPr lang="en-US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Seattle Central College Business Office</a:t>
            </a:r>
            <a:br>
              <a:rPr lang="en-US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sz="2800" b="1" i="1" dirty="0"/>
          </a:p>
        </p:txBody>
      </p:sp>
    </p:spTree>
    <p:extLst>
      <p:ext uri="{BB962C8B-B14F-4D97-AF65-F5344CB8AC3E}">
        <p14:creationId xmlns:p14="http://schemas.microsoft.com/office/powerpoint/2010/main" val="596766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481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66658285"/>
              </p:ext>
            </p:extLst>
          </p:nvPr>
        </p:nvGraphicFramePr>
        <p:xfrm>
          <a:off x="838200" y="1295400"/>
          <a:ext cx="7543800" cy="510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24" name="Visio" r:id="rId3" imgW="6659206" imgH="4476345" progId="Visio.Drawing.11">
                  <p:embed/>
                </p:oleObj>
              </mc:Choice>
              <mc:Fallback>
                <p:oleObj name="Visio" r:id="rId3" imgW="6659206" imgH="4476345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1295400"/>
                        <a:ext cx="7543800" cy="5105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597FE-EE58-4C0B-B784-2538B7660C7B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62100" y="381000"/>
            <a:ext cx="609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There is a FUND for each type of thing we do:</a:t>
            </a:r>
            <a:endParaRPr lang="en-US" sz="24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30360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536171"/>
            <a:ext cx="8229600" cy="174982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Notice that each fund has a numeric identifier.</a:t>
            </a:r>
            <a:endParaRPr lang="en-US" sz="48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0383" y="2438400"/>
            <a:ext cx="3970834" cy="3171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7547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36576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brief “Big Picture” moment:</a:t>
            </a:r>
          </a:p>
          <a:p>
            <a:pPr marL="0" indent="0" algn="ctr">
              <a:buNone/>
            </a:pPr>
            <a:endParaRPr lang="en-US" sz="24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en-US" sz="4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Legislature, OFM, SBCTC, CTC, SCD, SCC</a:t>
            </a:r>
            <a:endParaRPr lang="en-US" sz="48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34672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181" y="152400"/>
            <a:ext cx="8428019" cy="655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10842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28194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We’ll come back to the concept of Funds when we discuss the Account Structure.</a:t>
            </a:r>
            <a:endParaRPr lang="en-US" sz="48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103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597FE-EE58-4C0B-B784-2538B7660C7B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r>
              <a:rPr lang="en-US" dirty="0" smtClean="0"/>
              <a:t>Money In, Money Out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1676400"/>
            <a:ext cx="6858000" cy="4286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035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04800" y="609600"/>
            <a:ext cx="8458200" cy="2590800"/>
          </a:xfr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l"/>
            <a:r>
              <a:rPr lang="en-US" sz="2800" b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MONEY IN:</a:t>
            </a:r>
            <a:r>
              <a:rPr lang="en-US" sz="2400" dirty="0" smtClean="0"/>
              <a:t>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State Appropriations, Tuition, Fees, Grants, Gifts, etc</a:t>
            </a:r>
            <a:b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MONEY </a:t>
            </a:r>
            <a:r>
              <a:rPr lang="en-US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OUT: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Payroll, Purchases of Various Goods, Services, etc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MONEY NEUTRAL: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Transfers between SCC departments (money neutral to the college as a whole).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597FE-EE58-4C0B-B784-2538B7660C7B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7" name="Title 4"/>
          <p:cNvSpPr txBox="1">
            <a:spLocks/>
          </p:cNvSpPr>
          <p:nvPr/>
        </p:nvSpPr>
        <p:spPr>
          <a:xfrm>
            <a:off x="304800" y="3581400"/>
            <a:ext cx="8458200" cy="2819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800" b="1" dirty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MONEY </a:t>
            </a:r>
            <a:r>
              <a:rPr lang="en-US" sz="2800" b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IN: </a:t>
            </a:r>
            <a:r>
              <a:rPr lang="en-US" sz="2400" dirty="0" smtClean="0"/>
              <a:t>is generally called 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REVENUE </a:t>
            </a:r>
            <a:r>
              <a:rPr lang="en-US" sz="2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REIMBURSEMENT</a:t>
            </a:r>
          </a:p>
          <a:p>
            <a:pPr algn="l"/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MONEY </a:t>
            </a:r>
            <a:r>
              <a:rPr lang="en-US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OUT: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smtClean="0"/>
              <a:t>is generally called 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EXPENDITURE</a:t>
            </a:r>
          </a:p>
          <a:p>
            <a:pPr algn="l"/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MONEY </a:t>
            </a:r>
            <a:r>
              <a:rPr lang="en-US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NEUTRAL: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dirty="0" smtClean="0"/>
              <a:t>is generally called 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INTERDEPT TRANSFERS 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24589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762000" y="762000"/>
            <a:ext cx="7543800" cy="5410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dirty="0" smtClean="0"/>
              <a:t>To make a </a:t>
            </a:r>
            <a:r>
              <a:rPr lang="en-US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PLAN</a:t>
            </a:r>
            <a:r>
              <a:rPr lang="en-US" dirty="0" smtClean="0"/>
              <a:t> for money movement, </a:t>
            </a:r>
          </a:p>
          <a:p>
            <a:pPr marL="0" indent="0" algn="ctr">
              <a:buNone/>
            </a:pPr>
            <a:r>
              <a:rPr lang="en-US" dirty="0" smtClean="0"/>
              <a:t>we CREATE a </a:t>
            </a:r>
            <a:r>
              <a:rPr lang="en-US" b="1" u="sng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BUDGET</a:t>
            </a:r>
          </a:p>
          <a:p>
            <a:endParaRPr lang="en-US" u="sng" dirty="0" smtClean="0"/>
          </a:p>
          <a:p>
            <a:pPr marL="0" indent="0" algn="ctr">
              <a:buNone/>
            </a:pPr>
            <a:r>
              <a:rPr lang="en-US" dirty="0" smtClean="0"/>
              <a:t>When money </a:t>
            </a:r>
            <a:r>
              <a:rPr lang="en-US" b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MOVES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US" b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  <a:r>
              <a:rPr lang="en-US" b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out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  <a:r>
              <a:rPr lang="en-US" b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neutral)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en-US" dirty="0" smtClean="0"/>
              <a:t>we CREATE an </a:t>
            </a:r>
            <a:r>
              <a:rPr lang="en-US" b="1" u="sng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TRANSACTION</a:t>
            </a:r>
          </a:p>
          <a:p>
            <a:pPr algn="ctr"/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When each Transaction </a:t>
            </a:r>
            <a:r>
              <a:rPr lang="en-US" b="1" dirty="0" smtClean="0">
                <a:solidFill>
                  <a:srgbClr val="6F00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HAPPENS</a:t>
            </a:r>
            <a:r>
              <a:rPr lang="en-US" dirty="0" smtClean="0"/>
              <a:t>, </a:t>
            </a:r>
          </a:p>
          <a:p>
            <a:pPr marL="0" indent="0" algn="ctr">
              <a:buNone/>
            </a:pPr>
            <a:r>
              <a:rPr lang="en-US" dirty="0" smtClean="0"/>
              <a:t>we </a:t>
            </a:r>
            <a:r>
              <a:rPr lang="en-US" u="sng" dirty="0" smtClean="0"/>
              <a:t>must</a:t>
            </a:r>
            <a:r>
              <a:rPr lang="en-US" dirty="0" smtClean="0"/>
              <a:t> CREATE an Accounting </a:t>
            </a:r>
            <a:r>
              <a:rPr lang="en-US" b="1" u="sng" dirty="0" smtClean="0">
                <a:solidFill>
                  <a:srgbClr val="6F00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RECORD</a:t>
            </a:r>
          </a:p>
          <a:p>
            <a:pPr marL="0" indent="0">
              <a:buFont typeface="Arial" pitchFamily="34" charset="0"/>
              <a:buNone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979334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838201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49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ACCOUNT STRUCTURE</a:t>
            </a:r>
            <a:r>
              <a:rPr lang="en-US" sz="49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49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1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(working definition)</a:t>
            </a:r>
            <a:endParaRPr lang="en-US" sz="3100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438401"/>
            <a:ext cx="8229600" cy="3047999"/>
          </a:xfrm>
        </p:spPr>
        <p:txBody>
          <a:bodyPr>
            <a:noAutofit/>
          </a:bodyPr>
          <a:lstStyle/>
          <a:p>
            <a:pPr marL="0" indent="0" algn="ctr">
              <a:lnSpc>
                <a:spcPts val="5000"/>
              </a:lnSpc>
              <a:buNone/>
            </a:pPr>
            <a:r>
              <a:rPr lang="en-US" sz="4400" b="1" dirty="0" smtClean="0"/>
              <a:t>“The framework underlying our method of using numbers and letters to record what we do    with money.”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1971690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838201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53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ACCOUNT STRUCTURE</a:t>
            </a:r>
            <a:r>
              <a:rPr lang="en-US" sz="48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48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sz="2700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438401"/>
            <a:ext cx="8229600" cy="3047999"/>
          </a:xfrm>
        </p:spPr>
        <p:txBody>
          <a:bodyPr>
            <a:noAutofit/>
          </a:bodyPr>
          <a:lstStyle/>
          <a:p>
            <a:pPr marL="0" indent="0" algn="ctr">
              <a:lnSpc>
                <a:spcPts val="5000"/>
              </a:lnSpc>
              <a:buNone/>
            </a:pPr>
            <a:r>
              <a:rPr lang="en-US" sz="4400" b="1" dirty="0" smtClean="0"/>
              <a:t>It is difficult to overemphasize the importance of understanding the Account Structure – it is </a:t>
            </a:r>
            <a:r>
              <a:rPr lang="en-US" sz="4400" b="1" dirty="0" smtClean="0">
                <a:solidFill>
                  <a:srgbClr val="C00000"/>
                </a:solidFill>
              </a:rPr>
              <a:t>the key to understanding</a:t>
            </a:r>
            <a:r>
              <a:rPr lang="en-US" sz="4400" b="1" dirty="0" smtClean="0"/>
              <a:t> Budget Reports.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2879148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838200"/>
            <a:ext cx="8229600" cy="4038600"/>
          </a:xfrm>
        </p:spPr>
        <p:txBody>
          <a:bodyPr>
            <a:noAutofit/>
          </a:bodyPr>
          <a:lstStyle/>
          <a:p>
            <a:r>
              <a:rPr 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Adobe Myungjo Std M" panose="02020600000000000000" pitchFamily="18" charset="-128"/>
              </a:rPr>
              <a:t>Where we’ll take first steps in learning to</a:t>
            </a:r>
            <a:br>
              <a:rPr 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Adobe Myungjo Std M" panose="02020600000000000000" pitchFamily="18" charset="-128"/>
              </a:rPr>
            </a:br>
            <a:r>
              <a:rPr 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Adobe Myungjo Std M" panose="02020600000000000000" pitchFamily="18" charset="-128"/>
              </a:rPr>
              <a:t> read a</a:t>
            </a:r>
            <a:br>
              <a:rPr 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Adobe Myungjo Std M" panose="02020600000000000000" pitchFamily="18" charset="-128"/>
              </a:rPr>
            </a:br>
            <a:r>
              <a:rPr 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Adobe Myungjo Std M" panose="02020600000000000000" pitchFamily="18" charset="-128"/>
              </a:rPr>
              <a:t>BUDGET </a:t>
            </a:r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Adobe Myungjo Std M" panose="02020600000000000000" pitchFamily="18" charset="-128"/>
              </a:rPr>
              <a:t>REPORT!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762000"/>
            <a:ext cx="7924800" cy="51816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  <a:p>
            <a:pPr algn="ctr">
              <a:buNone/>
            </a:pPr>
            <a:r>
              <a:rPr lang="en-US" sz="4400" dirty="0" smtClean="0"/>
              <a:t>By design, both our </a:t>
            </a:r>
            <a:r>
              <a:rPr lang="en-US" sz="4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Budget</a:t>
            </a:r>
            <a:r>
              <a:rPr lang="en-US" sz="4400" dirty="0" smtClean="0"/>
              <a:t> system and </a:t>
            </a:r>
          </a:p>
          <a:p>
            <a:pPr algn="ctr">
              <a:buNone/>
            </a:pPr>
            <a:r>
              <a:rPr lang="en-US" sz="4400" dirty="0" smtClean="0"/>
              <a:t>our </a:t>
            </a:r>
            <a:r>
              <a:rPr lang="en-US" sz="4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Accounting</a:t>
            </a:r>
            <a:r>
              <a:rPr lang="en-US" sz="4400" dirty="0" smtClean="0"/>
              <a:t> system</a:t>
            </a:r>
          </a:p>
          <a:p>
            <a:pPr algn="ctr">
              <a:buNone/>
            </a:pPr>
            <a:r>
              <a:rPr lang="en-US" sz="4400" dirty="0" smtClean="0"/>
              <a:t>employ the </a:t>
            </a:r>
            <a:r>
              <a:rPr lang="en-US" sz="4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same</a:t>
            </a:r>
            <a:r>
              <a:rPr lang="en-US" sz="4400" dirty="0" smtClean="0"/>
              <a:t> </a:t>
            </a:r>
          </a:p>
          <a:p>
            <a:pPr algn="ctr">
              <a:buNone/>
            </a:pP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Account Structure Methodology</a:t>
            </a:r>
          </a:p>
          <a:p>
            <a:pPr algn="ctr">
              <a:buNone/>
            </a:pPr>
            <a:r>
              <a:rPr lang="en-US" dirty="0" smtClean="0"/>
              <a:t>(</a:t>
            </a:r>
            <a:r>
              <a:rPr lang="en-US" i="1" dirty="0" smtClean="0"/>
              <a:t>as does the entire CTC System</a:t>
            </a:r>
            <a:r>
              <a:rPr lang="en-US" dirty="0" smtClean="0"/>
              <a:t>)</a:t>
            </a:r>
          </a:p>
          <a:p>
            <a:pPr algn="ctr">
              <a:buNone/>
            </a:pPr>
            <a:endParaRPr lang="en-US" sz="1800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609600" y="152400"/>
            <a:ext cx="81534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Primary Account Structure Elements</a:t>
            </a:r>
          </a:p>
          <a:p>
            <a:pPr algn="ctr"/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&amp; Their Abbreviations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597FE-EE58-4C0B-B784-2538B7660C7B}" type="slidenum">
              <a:rPr lang="en-US" smtClean="0"/>
              <a:pPr/>
              <a:t>21</a:t>
            </a:fld>
            <a:endParaRPr lang="en-US" dirty="0"/>
          </a:p>
        </p:txBody>
      </p:sp>
      <p:pic>
        <p:nvPicPr>
          <p:cNvPr id="187" name="Picture 18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7028" y="1371600"/>
            <a:ext cx="8209772" cy="4795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1394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609600" y="152400"/>
            <a:ext cx="8153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What’s an </a:t>
            </a:r>
            <a:r>
              <a:rPr lang="en-US" sz="36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INDEX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anyway?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597FE-EE58-4C0B-B784-2538B7660C7B}" type="slidenum">
              <a:rPr lang="en-US" smtClean="0"/>
              <a:pPr/>
              <a:t>22</a:t>
            </a:fld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4107" y="1219200"/>
            <a:ext cx="8182693" cy="495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0286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609600" y="152400"/>
            <a:ext cx="8153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What’s an </a:t>
            </a:r>
            <a:r>
              <a:rPr lang="en-US" sz="36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INDEX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anyway?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597FE-EE58-4C0B-B784-2538B7660C7B}" type="slidenum">
              <a:rPr lang="en-US" smtClean="0"/>
              <a:pPr/>
              <a:t>23</a:t>
            </a:fld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533400" y="869106"/>
            <a:ext cx="8001000" cy="54168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r>
              <a:rPr lang="en-US" sz="2800" b="1" dirty="0" smtClean="0"/>
              <a:t>A field (column) of data intentionally designed/defined and populated (filled) to enable us to quickly:</a:t>
            </a:r>
          </a:p>
          <a:p>
            <a:endParaRPr lang="en-US" dirty="0"/>
          </a:p>
          <a:p>
            <a:pPr lvl="1"/>
            <a:r>
              <a:rPr lang="en-US" sz="3200" b="1" dirty="0" smtClean="0">
                <a:solidFill>
                  <a:srgbClr val="0000FF"/>
                </a:solidFill>
              </a:rPr>
              <a:t>Search</a:t>
            </a:r>
          </a:p>
          <a:p>
            <a:pPr lvl="1"/>
            <a:r>
              <a:rPr lang="en-US" sz="3200" b="1" dirty="0" smtClean="0">
                <a:solidFill>
                  <a:srgbClr val="0000FF"/>
                </a:solidFill>
              </a:rPr>
              <a:t>Sort</a:t>
            </a:r>
          </a:p>
          <a:p>
            <a:pPr lvl="1"/>
            <a:r>
              <a:rPr lang="en-US" sz="3200" b="1" dirty="0" smtClean="0">
                <a:solidFill>
                  <a:srgbClr val="0000FF"/>
                </a:solidFill>
              </a:rPr>
              <a:t>Group</a:t>
            </a:r>
          </a:p>
          <a:p>
            <a:pPr lvl="1"/>
            <a:r>
              <a:rPr lang="en-US" sz="3200" b="1" dirty="0" smtClean="0">
                <a:solidFill>
                  <a:srgbClr val="0000FF"/>
                </a:solidFill>
              </a:rPr>
              <a:t>Aggregate (Sum)</a:t>
            </a:r>
          </a:p>
          <a:p>
            <a:pPr lvl="1"/>
            <a:r>
              <a:rPr lang="en-US" sz="3200" b="1" dirty="0" smtClean="0">
                <a:solidFill>
                  <a:srgbClr val="0000FF"/>
                </a:solidFill>
              </a:rPr>
              <a:t>Compare</a:t>
            </a:r>
          </a:p>
          <a:p>
            <a:endParaRPr lang="en-US" dirty="0"/>
          </a:p>
          <a:p>
            <a:r>
              <a:rPr lang="en-US" sz="2400" b="1" dirty="0" smtClean="0"/>
              <a:t>Based on our understanding of the data element (the data in the Index itself), and </a:t>
            </a:r>
            <a:r>
              <a:rPr lang="en-US" sz="2400" b="1" dirty="0" smtClean="0">
                <a:solidFill>
                  <a:srgbClr val="0000FF"/>
                </a:solidFill>
              </a:rPr>
              <a:t>the question we are trying to answer</a:t>
            </a:r>
            <a:r>
              <a:rPr lang="en-US" sz="2400" b="1" dirty="0" smtClean="0"/>
              <a:t>.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367858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609600" y="152400"/>
            <a:ext cx="8153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What’s an </a:t>
            </a:r>
            <a:r>
              <a:rPr lang="en-US" sz="36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INDEX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anyway?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597FE-EE58-4C0B-B784-2538B7660C7B}" type="slidenum">
              <a:rPr lang="en-US" smtClean="0"/>
              <a:pPr/>
              <a:t>24</a:t>
            </a:fld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381000" y="1290796"/>
            <a:ext cx="800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A BRIEF DEMO: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2438400"/>
            <a:ext cx="8618610" cy="213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0549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609600" y="152400"/>
            <a:ext cx="81534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Primary Account Structure Elements</a:t>
            </a:r>
          </a:p>
          <a:p>
            <a:pPr algn="ctr"/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&amp; Their Abbreviations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597FE-EE58-4C0B-B784-2538B7660C7B}" type="slidenum">
              <a:rPr lang="en-US" smtClean="0"/>
              <a:pPr/>
              <a:t>25</a:t>
            </a:fld>
            <a:endParaRPr lang="en-US" dirty="0"/>
          </a:p>
        </p:txBody>
      </p:sp>
      <p:pic>
        <p:nvPicPr>
          <p:cNvPr id="187" name="Picture 18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7028" y="1371600"/>
            <a:ext cx="8209772" cy="4795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2277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3047339"/>
              </p:ext>
            </p:extLst>
          </p:nvPr>
        </p:nvGraphicFramePr>
        <p:xfrm>
          <a:off x="36718" y="2797084"/>
          <a:ext cx="9067801" cy="1102188"/>
        </p:xfrm>
        <a:graphic>
          <a:graphicData uri="http://schemas.openxmlformats.org/drawingml/2006/table">
            <a:tbl>
              <a:tblPr/>
              <a:tblGrid>
                <a:gridCol w="10953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63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737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177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6698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2589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0413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0413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8237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931127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63487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itchFamily="34" charset="0"/>
                        </a:rPr>
                        <a:t>TRANSACTION</a:t>
                      </a:r>
                      <a:r>
                        <a:rPr lang="en-US" sz="1400" b="1" i="0" u="none" strike="noStrike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itchFamily="34" charset="0"/>
                        </a:rPr>
                        <a:t> CODE</a:t>
                      </a:r>
                    </a:p>
                  </a:txBody>
                  <a:tcPr marL="7869" marR="7869" marT="7869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5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itchFamily="34" charset="0"/>
                        </a:rPr>
                        <a:t>TRANS REVERSE</a:t>
                      </a:r>
                      <a:endParaRPr lang="en-US" sz="1400" b="1" i="0" u="none" strike="noStrike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itchFamily="34" charset="0"/>
                      </a:endParaRPr>
                    </a:p>
                  </a:txBody>
                  <a:tcPr marL="7869" marR="7869" marT="7869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5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itchFamily="34" charset="0"/>
                        </a:rPr>
                        <a:t>APPROPRIATION INDEX</a:t>
                      </a:r>
                    </a:p>
                  </a:txBody>
                  <a:tcPr marL="7869" marR="7869" marT="7869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5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itchFamily="34" charset="0"/>
                        </a:rPr>
                        <a:t>PROGRAM INDEX</a:t>
                      </a:r>
                      <a:endParaRPr lang="en-US" sz="1400" b="1" i="0" u="none" strike="noStrike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itchFamily="34" charset="0"/>
                      </a:endParaRPr>
                    </a:p>
                  </a:txBody>
                  <a:tcPr marL="7869" marR="7869" marT="7869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5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itchFamily="34" charset="0"/>
                        </a:rPr>
                        <a:t>ORGANIZATION INDEX</a:t>
                      </a:r>
                    </a:p>
                  </a:txBody>
                  <a:tcPr marL="7869" marR="7869" marT="7869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5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itchFamily="34" charset="0"/>
                        </a:rPr>
                        <a:t>OBJECT</a:t>
                      </a:r>
                      <a:endParaRPr lang="en-US" sz="1400" b="1" i="0" u="none" strike="noStrike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itchFamily="34" charset="0"/>
                      </a:endParaRPr>
                    </a:p>
                  </a:txBody>
                  <a:tcPr marL="7869" marR="7869" marT="7869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5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itchFamily="34" charset="0"/>
                        </a:rPr>
                        <a:t>SUB OBJECT</a:t>
                      </a:r>
                      <a:endParaRPr lang="en-US" sz="1400" b="1" i="0" u="none" strike="noStrike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itchFamily="34" charset="0"/>
                      </a:endParaRPr>
                    </a:p>
                  </a:txBody>
                  <a:tcPr marL="7869" marR="7869" marT="7869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5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itchFamily="34" charset="0"/>
                        </a:rPr>
                        <a:t>SUB </a:t>
                      </a:r>
                      <a:r>
                        <a:rPr lang="en-US" sz="1400" b="1" i="0" u="none" strike="noStrike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itchFamily="34" charset="0"/>
                        </a:rPr>
                        <a:t>SUB</a:t>
                      </a:r>
                      <a:r>
                        <a:rPr lang="en-US" sz="1400" b="1" i="0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itchFamily="34" charset="0"/>
                        </a:rPr>
                        <a:t> OBJECT</a:t>
                      </a:r>
                      <a:endParaRPr lang="en-US" sz="1400" b="1" i="0" u="none" strike="noStrike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itchFamily="34" charset="0"/>
                      </a:endParaRPr>
                    </a:p>
                  </a:txBody>
                  <a:tcPr marL="7869" marR="7869" marT="7869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5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itchFamily="34" charset="0"/>
                        </a:rPr>
                        <a:t>REVENUE SOURCE</a:t>
                      </a:r>
                      <a:endParaRPr lang="en-US" sz="1400" b="1" i="0" u="none" strike="noStrike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itchFamily="34" charset="0"/>
                      </a:endParaRPr>
                    </a:p>
                  </a:txBody>
                  <a:tcPr marL="7869" marR="7869" marT="7869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5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itchFamily="34" charset="0"/>
                        </a:rPr>
                        <a:t>REVENUE SUB SOURCE</a:t>
                      </a:r>
                      <a:endParaRPr lang="en-US" sz="1400" b="1" i="0" u="none" strike="noStrike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itchFamily="34" charset="0"/>
                      </a:endParaRPr>
                    </a:p>
                  </a:txBody>
                  <a:tcPr marL="7869" marR="7869" marT="7869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5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423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latin typeface="Arial"/>
                        </a:rPr>
                        <a:t>TC</a:t>
                      </a:r>
                    </a:p>
                  </a:txBody>
                  <a:tcPr marL="7869" marR="7869" marT="7869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latin typeface="Arial"/>
                        </a:rPr>
                        <a:t>R</a:t>
                      </a:r>
                    </a:p>
                  </a:txBody>
                  <a:tcPr marL="7869" marR="7869" marT="7869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FF"/>
                          </a:solidFill>
                          <a:latin typeface="Arial"/>
                        </a:rPr>
                        <a:t>APPR</a:t>
                      </a:r>
                      <a:endParaRPr lang="en-US" sz="1600" b="1" i="0" u="none" strike="noStrike" dirty="0">
                        <a:solidFill>
                          <a:srgbClr val="0000FF"/>
                        </a:solidFill>
                        <a:latin typeface="Arial"/>
                      </a:endParaRPr>
                    </a:p>
                  </a:txBody>
                  <a:tcPr marL="7869" marR="7869" marT="7869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FF"/>
                          </a:solidFill>
                          <a:latin typeface="Arial"/>
                        </a:rPr>
                        <a:t>PRG</a:t>
                      </a:r>
                    </a:p>
                  </a:txBody>
                  <a:tcPr marL="7869" marR="7869" marT="7869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FF"/>
                          </a:solidFill>
                          <a:latin typeface="Arial"/>
                        </a:rPr>
                        <a:t>ORG</a:t>
                      </a:r>
                    </a:p>
                  </a:txBody>
                  <a:tcPr marL="7869" marR="7869" marT="7869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C00000"/>
                          </a:solidFill>
                          <a:latin typeface="Arial"/>
                        </a:rPr>
                        <a:t>OBJ</a:t>
                      </a:r>
                    </a:p>
                  </a:txBody>
                  <a:tcPr marL="7869" marR="7869" marT="7869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C00000"/>
                          </a:solidFill>
                          <a:latin typeface="Arial"/>
                        </a:rPr>
                        <a:t>SOBJ</a:t>
                      </a:r>
                    </a:p>
                  </a:txBody>
                  <a:tcPr marL="7869" marR="7869" marT="7869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C00000"/>
                          </a:solidFill>
                          <a:latin typeface="Arial"/>
                        </a:rPr>
                        <a:t>SSO</a:t>
                      </a:r>
                    </a:p>
                  </a:txBody>
                  <a:tcPr marL="7869" marR="7869" marT="7869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8000"/>
                          </a:solidFill>
                          <a:latin typeface="Arial"/>
                        </a:rPr>
                        <a:t>SRC</a:t>
                      </a:r>
                    </a:p>
                  </a:txBody>
                  <a:tcPr marL="7869" marR="7869" marT="7869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8000"/>
                          </a:solidFill>
                          <a:latin typeface="Arial"/>
                        </a:rPr>
                        <a:t>SSRC</a:t>
                      </a:r>
                    </a:p>
                  </a:txBody>
                  <a:tcPr marL="7869" marR="7869" marT="7869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1295400" y="914400"/>
            <a:ext cx="67056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 smtClean="0"/>
              <a:t>Account Structure </a:t>
            </a:r>
          </a:p>
          <a:p>
            <a:pPr algn="ctr"/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Elements</a:t>
            </a:r>
            <a:r>
              <a:rPr lang="en-US" sz="3200" dirty="0" smtClean="0"/>
              <a:t> and 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Abbreviations </a:t>
            </a:r>
            <a:r>
              <a:rPr lang="en-US" sz="3200" dirty="0" smtClean="0"/>
              <a:t>laid out in the generally accepted order of use.</a:t>
            </a:r>
          </a:p>
        </p:txBody>
      </p:sp>
    </p:spTree>
    <p:extLst>
      <p:ext uri="{BB962C8B-B14F-4D97-AF65-F5344CB8AC3E}">
        <p14:creationId xmlns:p14="http://schemas.microsoft.com/office/powerpoint/2010/main" val="3381202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38200"/>
            <a:ext cx="7772400" cy="1447800"/>
          </a:xfrm>
        </p:spPr>
        <p:txBody>
          <a:bodyPr>
            <a:normAutofit/>
          </a:bodyPr>
          <a:lstStyle/>
          <a:p>
            <a:r>
              <a:rPr lang="en-US" dirty="0" smtClean="0"/>
              <a:t>– </a:t>
            </a:r>
            <a:r>
              <a:rPr lang="en-US" sz="3600" b="1" i="1" dirty="0" smtClean="0"/>
              <a:t>Forms in which we use </a:t>
            </a:r>
            <a:br>
              <a:rPr lang="en-US" sz="3600" b="1" i="1" dirty="0" smtClean="0"/>
            </a:br>
            <a:r>
              <a:rPr lang="en-US" sz="3600" b="1" i="1" dirty="0" smtClean="0"/>
              <a:t>the Account Structure </a:t>
            </a:r>
            <a:r>
              <a:rPr lang="en-US" dirty="0" smtClean="0"/>
              <a:t>–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2438400"/>
            <a:ext cx="7772400" cy="3200400"/>
          </a:xfrm>
        </p:spPr>
        <p:txBody>
          <a:bodyPr>
            <a:noAutofit/>
          </a:bodyPr>
          <a:lstStyle/>
          <a:p>
            <a:r>
              <a:rPr lang="en-US" sz="40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eForms,ENSRC</a:t>
            </a:r>
            <a:r>
              <a:rPr lang="en-US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Invoice Voucher, Purchase </a:t>
            </a:r>
            <a:r>
              <a:rPr lang="en-US" sz="40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Req</a:t>
            </a:r>
            <a:r>
              <a:rPr lang="en-US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Travel </a:t>
            </a:r>
            <a:r>
              <a:rPr lang="en-US" sz="40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Req</a:t>
            </a:r>
            <a:r>
              <a:rPr lang="en-US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IDC, etc.</a:t>
            </a:r>
          </a:p>
          <a:p>
            <a:r>
              <a:rPr lang="en-US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&amp;</a:t>
            </a:r>
          </a:p>
          <a:p>
            <a:r>
              <a:rPr lang="en-US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FMS Query</a:t>
            </a:r>
            <a:endParaRPr lang="en-US" sz="4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597FE-EE58-4C0B-B784-2538B7660C7B}" type="slidenum">
              <a:rPr lang="en-US" smtClean="0"/>
              <a:pPr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776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542" y="609600"/>
            <a:ext cx="8915400" cy="622044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33400" y="317212"/>
            <a:ext cx="46101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eForms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Budget Section: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92120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81000" y="223843"/>
            <a:ext cx="487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IDC CHARGE AND CREDIT SECTIONS: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762000"/>
            <a:ext cx="381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EXPENDITURE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TRANSFER CODING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77322" y="3689620"/>
            <a:ext cx="381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REVENUE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TRANSFER CODING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4133086"/>
            <a:ext cx="7600000" cy="249523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426" y="1172215"/>
            <a:ext cx="7590476" cy="2495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1028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20574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do this, we need a general sense of something called ….</a:t>
            </a:r>
          </a:p>
          <a:p>
            <a:pPr marL="0" indent="0" algn="ctr">
              <a:buNone/>
            </a:pPr>
            <a:endParaRPr lang="en-US" sz="1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82506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7502" y="152400"/>
            <a:ext cx="8229600" cy="185896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 Create a Query (Question) to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FMSQ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by Inputting </a:t>
            </a:r>
            <a:b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Account Structure Elements</a:t>
            </a:r>
            <a:endParaRPr lang="en-US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368" y="1981200"/>
            <a:ext cx="8143868" cy="4821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4992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09800" y="1371600"/>
            <a:ext cx="48006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ACCOUNT STRUCTURE COMPONENTS</a:t>
            </a:r>
          </a:p>
          <a:p>
            <a:pPr algn="ctr"/>
            <a:r>
              <a:rPr lang="en-US" sz="4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ONE</a:t>
            </a: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-BY-</a:t>
            </a:r>
            <a:r>
              <a:rPr lang="en-US" sz="4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ONE</a:t>
            </a:r>
            <a:endParaRPr lang="en-US" sz="4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4582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TRANSACTION CODE (TC)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305800" cy="4678363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/>
              <a:t>The Transaction Code </a:t>
            </a:r>
            <a:r>
              <a:rPr lang="en-US" b="1" u="sng" dirty="0" smtClean="0">
                <a:solidFill>
                  <a:srgbClr val="0000FF"/>
                </a:solidFill>
              </a:rPr>
              <a:t>tells the </a:t>
            </a:r>
            <a:r>
              <a:rPr lang="en-US" sz="3500" b="1" u="sng" dirty="0" smtClean="0">
                <a:solidFill>
                  <a:srgbClr val="0000FF"/>
                </a:solidFill>
                <a:latin typeface="+mj-lt"/>
                <a:ea typeface="+mj-ea"/>
                <a:cs typeface="+mj-cs"/>
              </a:rPr>
              <a:t>Accounting</a:t>
            </a:r>
            <a:r>
              <a:rPr lang="en-US" b="1" u="sng" dirty="0" smtClean="0">
                <a:solidFill>
                  <a:srgbClr val="0000FF"/>
                </a:solidFill>
              </a:rPr>
              <a:t> system what to do</a:t>
            </a:r>
            <a:r>
              <a:rPr lang="en-US" b="1" dirty="0" smtClean="0"/>
              <a:t>, by telling the system to make a specific entry (a Debit and a Credit) to specific accounting ledgers.</a:t>
            </a:r>
          </a:p>
          <a:p>
            <a:pPr>
              <a:buNone/>
            </a:pPr>
            <a:endParaRPr lang="en-US" b="1" dirty="0" smtClean="0"/>
          </a:p>
          <a:p>
            <a:r>
              <a:rPr lang="en-US" b="1" dirty="0" smtClean="0"/>
              <a:t>The </a:t>
            </a:r>
            <a:r>
              <a:rPr lang="en-US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TC is like the verb in a sentence</a:t>
            </a:r>
            <a:r>
              <a:rPr lang="en-US" b="1" dirty="0" smtClean="0">
                <a:solidFill>
                  <a:srgbClr val="0000FF"/>
                </a:solidFill>
              </a:rPr>
              <a:t> </a:t>
            </a:r>
            <a:r>
              <a:rPr lang="en-US" b="1" dirty="0" smtClean="0"/>
              <a:t>– it determines what </a:t>
            </a:r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ACTION</a:t>
            </a:r>
            <a:r>
              <a:rPr lang="en-US" b="1" dirty="0" smtClean="0"/>
              <a:t> the accounting system should take.</a:t>
            </a:r>
          </a:p>
          <a:p>
            <a:pPr>
              <a:buNone/>
            </a:pPr>
            <a:endParaRPr lang="en-US" b="1" dirty="0" smtClean="0"/>
          </a:p>
          <a:p>
            <a:r>
              <a:rPr lang="en-US" b="1" i="1" dirty="0" smtClean="0"/>
              <a:t>We’ll come back to this in a short exercise.</a:t>
            </a:r>
            <a:endParaRPr lang="en-US" b="1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597FE-EE58-4C0B-B784-2538B7660C7B}" type="slidenum">
              <a:rPr lang="en-US" smtClean="0"/>
              <a:pPr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1634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Appropriation Index</a:t>
            </a:r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67000"/>
            <a:ext cx="8229600" cy="1143000"/>
          </a:xfrm>
        </p:spPr>
        <p:txBody>
          <a:bodyPr/>
          <a:lstStyle/>
          <a:p>
            <a:pPr marL="0" indent="0" algn="ctr">
              <a:buNone/>
            </a:pPr>
            <a:r>
              <a:rPr lang="en-US" b="1" i="1" dirty="0" smtClean="0"/>
              <a:t>This continues our earlier discussion of Funds and Fund Accounting.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192113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534400" cy="715962"/>
          </a:xfrm>
        </p:spPr>
        <p:txBody>
          <a:bodyPr>
            <a:noAutofit/>
          </a:bodyPr>
          <a:lstStyle/>
          <a:p>
            <a:r>
              <a:rPr lang="en-US" sz="2400" dirty="0" smtClean="0"/>
              <a:t>Each of the Accounting Funds has a </a:t>
            </a:r>
            <a:r>
              <a:rPr lang="en-US" sz="2400" b="1" dirty="0" smtClean="0">
                <a:solidFill>
                  <a:srgbClr val="0000FF"/>
                </a:solidFill>
              </a:rPr>
              <a:t>Code</a:t>
            </a:r>
            <a:r>
              <a:rPr lang="en-US" sz="2400" dirty="0" smtClean="0"/>
              <a:t> and a </a:t>
            </a:r>
            <a:r>
              <a:rPr lang="en-US" sz="2400" b="1" dirty="0" smtClean="0">
                <a:solidFill>
                  <a:srgbClr val="0000FF"/>
                </a:solidFill>
              </a:rPr>
              <a:t>Name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The </a:t>
            </a:r>
            <a:r>
              <a:rPr lang="en-US" sz="2400" b="1" dirty="0" smtClean="0">
                <a:solidFill>
                  <a:srgbClr val="0000FF"/>
                </a:solidFill>
              </a:rPr>
              <a:t>3 Digit Code </a:t>
            </a:r>
            <a:r>
              <a:rPr lang="en-US" sz="2400" dirty="0" smtClean="0"/>
              <a:t>is Called the </a:t>
            </a:r>
            <a:r>
              <a:rPr lang="en-US" sz="2400" b="1" dirty="0" smtClean="0">
                <a:solidFill>
                  <a:srgbClr val="0000FF"/>
                </a:solidFill>
              </a:rPr>
              <a:t>Appropriation Index</a:t>
            </a:r>
            <a:endParaRPr lang="en-US" sz="2400" b="1" dirty="0">
              <a:solidFill>
                <a:srgbClr val="0000FF"/>
              </a:solidFill>
            </a:endParaRPr>
          </a:p>
        </p:txBody>
      </p:sp>
      <p:graphicFrame>
        <p:nvGraphicFramePr>
          <p:cNvPr id="3481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66658285"/>
              </p:ext>
            </p:extLst>
          </p:nvPr>
        </p:nvGraphicFramePr>
        <p:xfrm>
          <a:off x="838200" y="1295400"/>
          <a:ext cx="7543800" cy="510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26" name="Visio" r:id="rId3" imgW="6659206" imgH="4476345" progId="Visio.Drawing.11">
                  <p:embed/>
                </p:oleObj>
              </mc:Choice>
              <mc:Fallback>
                <p:oleObj name="Visio" r:id="rId3" imgW="6659206" imgH="4476345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1295400"/>
                        <a:ext cx="7543800" cy="5105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597FE-EE58-4C0B-B784-2538B7660C7B}" type="slidenum">
              <a:rPr lang="en-US" smtClean="0"/>
              <a:pPr/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0031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762000"/>
          </a:xfrm>
        </p:spPr>
        <p:txBody>
          <a:bodyPr/>
          <a:lstStyle/>
          <a:p>
            <a:r>
              <a:rPr lang="en-US" dirty="0" smtClean="0"/>
              <a:t>The </a:t>
            </a:r>
            <a:r>
              <a:rPr lang="en-US" b="1" dirty="0" err="1" smtClean="0">
                <a:solidFill>
                  <a:srgbClr val="0000FF"/>
                </a:solidFill>
              </a:rPr>
              <a:t>Appr</a:t>
            </a:r>
            <a:r>
              <a:rPr lang="en-US" b="1" dirty="0" smtClean="0">
                <a:solidFill>
                  <a:srgbClr val="0000FF"/>
                </a:solidFill>
              </a:rPr>
              <a:t> Index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smtClean="0"/>
              <a:t>Tells</a:t>
            </a:r>
            <a:r>
              <a:rPr lang="en-US" dirty="0"/>
              <a:t> </a:t>
            </a:r>
            <a:r>
              <a:rPr lang="en-US" dirty="0" smtClean="0"/>
              <a:t>the System: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763000" cy="5181600"/>
          </a:xfr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dirty="0" smtClean="0"/>
              <a:t>What </a:t>
            </a:r>
            <a:r>
              <a:rPr lang="en-US" b="1" dirty="0" smtClean="0">
                <a:solidFill>
                  <a:srgbClr val="0000FF"/>
                </a:solidFill>
              </a:rPr>
              <a:t>container</a:t>
            </a:r>
            <a:r>
              <a:rPr lang="en-US" dirty="0" smtClean="0"/>
              <a:t> we are trying to funnel our accounting (transaction) record into.</a:t>
            </a:r>
          </a:p>
          <a:p>
            <a:pPr marL="225425" indent="-225425">
              <a:tabLst>
                <a:tab pos="225425" algn="l"/>
              </a:tabLst>
            </a:pPr>
            <a:r>
              <a:rPr lang="en-US" dirty="0" smtClean="0"/>
              <a:t>The </a:t>
            </a:r>
            <a:r>
              <a:rPr lang="en-US" b="1" dirty="0" smtClean="0">
                <a:solidFill>
                  <a:srgbClr val="0000FF"/>
                </a:solidFill>
              </a:rPr>
              <a:t>general source</a:t>
            </a:r>
            <a:r>
              <a:rPr lang="en-US" dirty="0" smtClean="0"/>
              <a:t> of the funding we will be receiving/using.</a:t>
            </a:r>
          </a:p>
          <a:p>
            <a:pPr marL="225425" indent="-225425">
              <a:tabLst>
                <a:tab pos="225425" algn="l"/>
              </a:tabLst>
            </a:pPr>
            <a:r>
              <a:rPr lang="en-US" dirty="0" smtClean="0"/>
              <a:t>If there are </a:t>
            </a:r>
            <a:r>
              <a:rPr lang="en-US" b="1" dirty="0" smtClean="0">
                <a:solidFill>
                  <a:srgbClr val="0000FF"/>
                </a:solidFill>
              </a:rPr>
              <a:t>specific rules </a:t>
            </a:r>
            <a:r>
              <a:rPr lang="en-US" dirty="0" smtClean="0"/>
              <a:t>that apply to its use, we can find out by way of the </a:t>
            </a:r>
            <a:r>
              <a:rPr lang="en-US" dirty="0" err="1" smtClean="0"/>
              <a:t>Appr</a:t>
            </a:r>
            <a:r>
              <a:rPr lang="en-US" dirty="0" smtClean="0"/>
              <a:t>. </a:t>
            </a:r>
          </a:p>
          <a:p>
            <a:pPr marL="225425" indent="-225425">
              <a:tabLst>
                <a:tab pos="225425" algn="l"/>
              </a:tabLst>
            </a:pPr>
            <a:r>
              <a:rPr lang="en-US" dirty="0" smtClean="0">
                <a:solidFill>
                  <a:schemeClr val="tx1"/>
                </a:solidFill>
              </a:rPr>
              <a:t>It’s the </a:t>
            </a:r>
            <a:r>
              <a:rPr lang="en-US" b="1" dirty="0" smtClean="0">
                <a:solidFill>
                  <a:srgbClr val="0000FF"/>
                </a:solidFill>
              </a:rPr>
              <a:t>“great dot connector</a:t>
            </a:r>
            <a:r>
              <a:rPr lang="en-US" dirty="0" smtClean="0"/>
              <a:t>” that puts charges on</a:t>
            </a:r>
            <a:r>
              <a:rPr lang="en-US" b="1" dirty="0">
                <a:solidFill>
                  <a:srgbClr val="0000FF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our budget </a:t>
            </a:r>
            <a:r>
              <a:rPr lang="en-US" dirty="0" smtClean="0"/>
              <a:t>into the right container (and taps the right funding source).</a:t>
            </a:r>
          </a:p>
          <a:p>
            <a:pPr marL="225425" indent="-225425">
              <a:buNone/>
              <a:tabLst>
                <a:tab pos="225425" algn="l"/>
              </a:tabLst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597FE-EE58-4C0B-B784-2538B7660C7B}" type="slidenum">
              <a:rPr lang="en-US" smtClean="0"/>
              <a:pPr/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0292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6087915"/>
              </p:ext>
            </p:extLst>
          </p:nvPr>
        </p:nvGraphicFramePr>
        <p:xfrm>
          <a:off x="1295399" y="838202"/>
          <a:ext cx="6477001" cy="5791194"/>
        </p:xfrm>
        <a:graphic>
          <a:graphicData uri="http://schemas.openxmlformats.org/drawingml/2006/table">
            <a:tbl>
              <a:tblPr/>
              <a:tblGrid>
                <a:gridCol w="7286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479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573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431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5537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APPR INDX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FUNDING 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SOURCE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TYPE OF MONEY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HOW WE          RECEIVE IT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960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8080"/>
                          </a:solidFill>
                          <a:latin typeface="Calibri"/>
                        </a:rPr>
                        <a:t>101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3C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8080"/>
                          </a:solidFill>
                          <a:latin typeface="Calibri"/>
                        </a:rPr>
                        <a:t>STATE APPROPRIATION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3C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8080"/>
                          </a:solidFill>
                          <a:latin typeface="Calibri"/>
                        </a:rPr>
                        <a:t>STATE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8080"/>
                          </a:solidFill>
                          <a:latin typeface="Calibri"/>
                        </a:rPr>
                        <a:t>REIMBURSEMENT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960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FF"/>
                          </a:solidFill>
                          <a:latin typeface="Calibri"/>
                        </a:rPr>
                        <a:t>149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3C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FF"/>
                          </a:solidFill>
                          <a:latin typeface="Calibri"/>
                        </a:rPr>
                        <a:t>TUITION REVENUE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3C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FF"/>
                          </a:solidFill>
                          <a:latin typeface="Calibri"/>
                        </a:rPr>
                        <a:t>STATE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FF"/>
                          </a:solidFill>
                          <a:latin typeface="Calibri"/>
                        </a:rPr>
                        <a:t>REVENUE</a:t>
                      </a:r>
                      <a:endParaRPr lang="en-US" sz="1600" b="1" i="0" u="none" strike="noStrike" dirty="0">
                        <a:solidFill>
                          <a:srgbClr val="0000FF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259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3C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3C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862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FF"/>
                          </a:solidFill>
                          <a:latin typeface="Calibri"/>
                        </a:rPr>
                        <a:t>145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3C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FF"/>
                          </a:solidFill>
                          <a:latin typeface="Calibri"/>
                        </a:rPr>
                        <a:t>GRANTS &amp; CONTRACTS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3C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FF"/>
                          </a:solidFill>
                          <a:latin typeface="Calibri"/>
                        </a:rPr>
                        <a:t>PUBLIC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FF"/>
                          </a:solidFill>
                          <a:latin typeface="Calibri"/>
                        </a:rPr>
                        <a:t>REVENUE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862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148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3C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FF"/>
                          </a:solidFill>
                          <a:latin typeface="Calibri"/>
                        </a:rPr>
                        <a:t>SELF-SUPPORT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3C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FF"/>
                          </a:solidFill>
                          <a:latin typeface="Calibri"/>
                        </a:rPr>
                        <a:t>PUBLIC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FF"/>
                          </a:solidFill>
                          <a:latin typeface="Calibri"/>
                        </a:rPr>
                        <a:t>REVENUE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862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522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3C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FF"/>
                          </a:solidFill>
                          <a:latin typeface="Calibri"/>
                        </a:rPr>
                        <a:t>S&amp;A FEES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3C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FF"/>
                          </a:solidFill>
                          <a:latin typeface="Calibri"/>
                        </a:rPr>
                        <a:t>PUBLIC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FF"/>
                          </a:solidFill>
                          <a:latin typeface="Calibri"/>
                        </a:rPr>
                        <a:t>REVENUE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862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524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3C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FF"/>
                          </a:solidFill>
                          <a:latin typeface="Calibri"/>
                        </a:rPr>
                        <a:t>BOOKSTORE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3C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FF"/>
                          </a:solidFill>
                          <a:latin typeface="Calibri"/>
                        </a:rPr>
                        <a:t>PUBLIC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FF"/>
                          </a:solidFill>
                          <a:latin typeface="Calibri"/>
                        </a:rPr>
                        <a:t>REVENUE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862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528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3C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FF"/>
                          </a:solidFill>
                          <a:latin typeface="Calibri"/>
                        </a:rPr>
                        <a:t>PARKING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3C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FF"/>
                          </a:solidFill>
                          <a:latin typeface="Calibri"/>
                        </a:rPr>
                        <a:t>PUBLIC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FF"/>
                          </a:solidFill>
                          <a:latin typeface="Calibri"/>
                        </a:rPr>
                        <a:t>REVENUE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0862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569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3C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FF"/>
                          </a:solidFill>
                          <a:latin typeface="Calibri"/>
                        </a:rPr>
                        <a:t>FOOD SERVICES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3C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FF"/>
                          </a:solidFill>
                          <a:latin typeface="Calibri"/>
                        </a:rPr>
                        <a:t>PUBLIC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FF"/>
                          </a:solidFill>
                          <a:latin typeface="Calibri"/>
                        </a:rPr>
                        <a:t>REVENUE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0862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570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3C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FF"/>
                          </a:solidFill>
                          <a:latin typeface="Calibri"/>
                        </a:rPr>
                        <a:t>ENTERPRISE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3C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FF"/>
                          </a:solidFill>
                          <a:latin typeface="Calibri"/>
                        </a:rPr>
                        <a:t>PUBLIC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FF"/>
                          </a:solidFill>
                          <a:latin typeface="Calibri"/>
                        </a:rPr>
                        <a:t>REVENUE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2259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3C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3C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1194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6F0096"/>
                          </a:solidFill>
                          <a:latin typeface="Calibri"/>
                        </a:rPr>
                        <a:t>840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3C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6F0096"/>
                          </a:solidFill>
                          <a:latin typeface="Calibri"/>
                        </a:rPr>
                        <a:t>AGENCY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3C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6F0096"/>
                          </a:solidFill>
                          <a:latin typeface="Calibri"/>
                        </a:rPr>
                        <a:t>FEDUCIARY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6F0096"/>
                          </a:solidFill>
                          <a:latin typeface="Calibri"/>
                        </a:rPr>
                        <a:t>“DONATION”</a:t>
                      </a:r>
                      <a:endParaRPr lang="en-US" sz="1600" b="1" i="0" u="none" strike="noStrike" dirty="0">
                        <a:solidFill>
                          <a:srgbClr val="6F0096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99106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1" i="0" u="none" strike="noStrike" kern="1200" dirty="0" smtClean="0">
                          <a:solidFill>
                            <a:srgbClr val="6F0096"/>
                          </a:solidFill>
                          <a:latin typeface="Calibri"/>
                          <a:ea typeface="+mn-ea"/>
                          <a:cs typeface="+mn-cs"/>
                        </a:rPr>
                        <a:t>846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3C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600" b="1" i="0" u="none" strike="noStrike" kern="1200" dirty="0" smtClean="0">
                          <a:solidFill>
                            <a:srgbClr val="6F0096"/>
                          </a:solidFill>
                          <a:latin typeface="Calibri"/>
                          <a:ea typeface="+mn-ea"/>
                          <a:cs typeface="+mn-cs"/>
                        </a:rPr>
                        <a:t>FINANCIAL AID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3C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1" i="0" u="none" strike="noStrike" kern="1200" dirty="0" smtClean="0">
                          <a:solidFill>
                            <a:srgbClr val="6F0096"/>
                          </a:solidFill>
                          <a:latin typeface="Calibri"/>
                          <a:ea typeface="+mn-ea"/>
                          <a:cs typeface="+mn-cs"/>
                        </a:rPr>
                        <a:t>PROPRIETARY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1" i="0" u="none" strike="noStrike" kern="1200" dirty="0" smtClean="0">
                          <a:solidFill>
                            <a:srgbClr val="6F0096"/>
                          </a:solidFill>
                          <a:latin typeface="Calibri"/>
                          <a:ea typeface="+mn-ea"/>
                          <a:cs typeface="+mn-cs"/>
                        </a:rPr>
                        <a:t>VARIES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676400" y="381000"/>
            <a:ext cx="601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APPROPRIATION INDEXES: Working List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597FE-EE58-4C0B-B784-2538B7660C7B}" type="slidenum">
              <a:rPr lang="en-US" smtClean="0"/>
              <a:pPr/>
              <a:t>36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3890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381000"/>
          </a:xfrm>
        </p:spPr>
        <p:txBody>
          <a:bodyPr>
            <a:noAutofit/>
          </a:bodyPr>
          <a:lstStyle/>
          <a:p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APPR INDEXES</a:t>
            </a:r>
            <a:r>
              <a:rPr lang="en-US" sz="2000" dirty="0" smtClean="0"/>
              <a:t> : 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 College Programs</a:t>
            </a:r>
            <a:endParaRPr 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597FE-EE58-4C0B-B784-2538B7660C7B}" type="slidenum">
              <a:rPr lang="en-US" smtClean="0"/>
              <a:pPr/>
              <a:t>37</a:t>
            </a:fld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6373983"/>
              </p:ext>
            </p:extLst>
          </p:nvPr>
        </p:nvGraphicFramePr>
        <p:xfrm>
          <a:off x="713051" y="457207"/>
          <a:ext cx="7717898" cy="6264263"/>
        </p:xfrm>
        <a:graphic>
          <a:graphicData uri="http://schemas.openxmlformats.org/drawingml/2006/table">
            <a:tbl>
              <a:tblPr/>
              <a:tblGrid>
                <a:gridCol w="334318">
                  <a:extLst>
                    <a:ext uri="{9D8B030D-6E8A-4147-A177-3AD203B41FA5}">
                      <a16:colId xmlns:a16="http://schemas.microsoft.com/office/drawing/2014/main" val="1172235107"/>
                    </a:ext>
                  </a:extLst>
                </a:gridCol>
                <a:gridCol w="2048772">
                  <a:extLst>
                    <a:ext uri="{9D8B030D-6E8A-4147-A177-3AD203B41FA5}">
                      <a16:colId xmlns:a16="http://schemas.microsoft.com/office/drawing/2014/main" val="2032450780"/>
                    </a:ext>
                  </a:extLst>
                </a:gridCol>
                <a:gridCol w="274313">
                  <a:extLst>
                    <a:ext uri="{9D8B030D-6E8A-4147-A177-3AD203B41FA5}">
                      <a16:colId xmlns:a16="http://schemas.microsoft.com/office/drawing/2014/main" val="1871423329"/>
                    </a:ext>
                  </a:extLst>
                </a:gridCol>
                <a:gridCol w="334318">
                  <a:extLst>
                    <a:ext uri="{9D8B030D-6E8A-4147-A177-3AD203B41FA5}">
                      <a16:colId xmlns:a16="http://schemas.microsoft.com/office/drawing/2014/main" val="2365032907"/>
                    </a:ext>
                  </a:extLst>
                </a:gridCol>
                <a:gridCol w="2048772">
                  <a:extLst>
                    <a:ext uri="{9D8B030D-6E8A-4147-A177-3AD203B41FA5}">
                      <a16:colId xmlns:a16="http://schemas.microsoft.com/office/drawing/2014/main" val="2087618806"/>
                    </a:ext>
                  </a:extLst>
                </a:gridCol>
                <a:gridCol w="300029">
                  <a:extLst>
                    <a:ext uri="{9D8B030D-6E8A-4147-A177-3AD203B41FA5}">
                      <a16:colId xmlns:a16="http://schemas.microsoft.com/office/drawing/2014/main" val="2321574653"/>
                    </a:ext>
                  </a:extLst>
                </a:gridCol>
                <a:gridCol w="445758">
                  <a:extLst>
                    <a:ext uri="{9D8B030D-6E8A-4147-A177-3AD203B41FA5}">
                      <a16:colId xmlns:a16="http://schemas.microsoft.com/office/drawing/2014/main" val="550748458"/>
                    </a:ext>
                  </a:extLst>
                </a:gridCol>
                <a:gridCol w="1931618">
                  <a:extLst>
                    <a:ext uri="{9D8B030D-6E8A-4147-A177-3AD203B41FA5}">
                      <a16:colId xmlns:a16="http://schemas.microsoft.com/office/drawing/2014/main" val="2038541845"/>
                    </a:ext>
                  </a:extLst>
                </a:gridCol>
              </a:tblGrid>
              <a:tr h="297166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300" b="1" i="0" u="none" strike="noStrike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</a:rPr>
                        <a:t>101</a:t>
                      </a:r>
                    </a:p>
                  </a:txBody>
                  <a:tcPr marL="8588" marR="8588" marT="85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300" b="1" i="0" u="none" strike="noStrike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</a:rPr>
                        <a:t>STATE APPROPRIATION</a:t>
                      </a:r>
                    </a:p>
                  </a:txBody>
                  <a:tcPr marL="8588" marR="8588" marT="85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88" marR="8588" marT="85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300" b="1" i="0" u="none" strike="noStrike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</a:rPr>
                        <a:t>148</a:t>
                      </a:r>
                    </a:p>
                  </a:txBody>
                  <a:tcPr marL="8588" marR="8588" marT="85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300" b="1" i="0" u="none" strike="noStrike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</a:rPr>
                        <a:t>SELF SUPPORT</a:t>
                      </a:r>
                    </a:p>
                  </a:txBody>
                  <a:tcPr marL="8588" marR="8588" marT="85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88" marR="8588" marT="85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300" b="1" i="0" u="none" strike="noStrike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</a:rPr>
                        <a:t>569</a:t>
                      </a:r>
                    </a:p>
                  </a:txBody>
                  <a:tcPr marL="8588" marR="8588" marT="85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300" b="1" i="0" u="none" strike="noStrike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</a:rPr>
                        <a:t>FOOD SERVICES</a:t>
                      </a:r>
                    </a:p>
                  </a:txBody>
                  <a:tcPr marL="8588" marR="8588" marT="85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03078280"/>
                  </a:ext>
                </a:extLst>
              </a:tr>
              <a:tr h="36848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588" marR="8588" marT="858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STATE OPERATING BUDGETS</a:t>
                      </a:r>
                    </a:p>
                  </a:txBody>
                  <a:tcPr marL="8588" marR="8588" marT="858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88" marR="8588" marT="85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588" marR="8588" marT="858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ALL LAB FEES</a:t>
                      </a:r>
                    </a:p>
                  </a:txBody>
                  <a:tcPr marL="8588" marR="8588" marT="858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88" marR="8588" marT="85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588" marR="8588" marT="858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FOOD SERVICES</a:t>
                      </a:r>
                    </a:p>
                  </a:txBody>
                  <a:tcPr marL="8588" marR="8588" marT="858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90882207"/>
                  </a:ext>
                </a:extLst>
              </a:tr>
              <a:tr h="368486"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88" marR="8588" marT="85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88" marR="8588" marT="85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88" marR="8588" marT="85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88" marR="8588" marT="85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UTF</a:t>
                      </a:r>
                    </a:p>
                  </a:txBody>
                  <a:tcPr marL="8588" marR="8588" marT="85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88" marR="8588" marT="85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88" marR="8588" marT="85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88" marR="8588" marT="85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35517616"/>
                  </a:ext>
                </a:extLst>
              </a:tr>
              <a:tr h="368486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300" b="1" i="0" u="none" strike="noStrike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</a:rPr>
                        <a:t>123</a:t>
                      </a:r>
                    </a:p>
                  </a:txBody>
                  <a:tcPr marL="8588" marR="8588" marT="85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300" b="1" i="0" u="none" strike="noStrike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</a:rPr>
                        <a:t>WORKER RETRAINING</a:t>
                      </a:r>
                    </a:p>
                  </a:txBody>
                  <a:tcPr marL="8588" marR="8588" marT="85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88" marR="8588" marT="85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88" marR="8588" marT="85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 LEARNING</a:t>
                      </a:r>
                    </a:p>
                  </a:txBody>
                  <a:tcPr marL="8588" marR="8588" marT="85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88" marR="8588" marT="85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300" b="1" i="0" u="none" strike="noStrike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</a:rPr>
                        <a:t>570</a:t>
                      </a:r>
                    </a:p>
                  </a:txBody>
                  <a:tcPr marL="8588" marR="8588" marT="85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300" b="1" i="0" u="none" strike="noStrike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</a:rPr>
                        <a:t>ENTERPRISE</a:t>
                      </a:r>
                    </a:p>
                  </a:txBody>
                  <a:tcPr marL="8588" marR="8588" marT="85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26547667"/>
                  </a:ext>
                </a:extLst>
              </a:tr>
              <a:tr h="368486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88" marR="8588" marT="858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STATE OPERATING BUDGETS</a:t>
                      </a:r>
                    </a:p>
                  </a:txBody>
                  <a:tcPr marL="8588" marR="8588" marT="858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88" marR="8588" marT="85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88" marR="8588" marT="85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MAC</a:t>
                      </a:r>
                    </a:p>
                  </a:txBody>
                  <a:tcPr marL="8588" marR="8588" marT="85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88" marR="8588" marT="85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588" marR="8588" marT="858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INTENSIVE ENGLISH PROG</a:t>
                      </a:r>
                    </a:p>
                  </a:txBody>
                  <a:tcPr marL="8588" marR="8588" marT="858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24956725"/>
                  </a:ext>
                </a:extLst>
              </a:tr>
              <a:tr h="43980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300" b="1" i="0" u="none" strike="noStrike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</a:rPr>
                        <a:t>149</a:t>
                      </a:r>
                    </a:p>
                  </a:txBody>
                  <a:tcPr marL="8588" marR="8588" marT="85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300" b="1" i="0" u="none" strike="noStrike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</a:rPr>
                        <a:t>TUITION REVENUE</a:t>
                      </a:r>
                    </a:p>
                  </a:txBody>
                  <a:tcPr marL="8588" marR="8588" marT="85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88" marR="8588" marT="85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88" marR="8588" marT="85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88" marR="8588" marT="85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88" marR="8588" marT="85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88" marR="8588" marT="85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FACILITIES RENTALS</a:t>
                      </a:r>
                    </a:p>
                  </a:txBody>
                  <a:tcPr marL="8588" marR="8588" marT="85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17712076"/>
                  </a:ext>
                </a:extLst>
              </a:tr>
              <a:tr h="36848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588" marR="8588" marT="858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STATE OPERATING BUDGETS</a:t>
                      </a:r>
                    </a:p>
                  </a:txBody>
                  <a:tcPr marL="8588" marR="8588" marT="858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88" marR="8588" marT="85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300" b="1" i="0" u="none" strike="noStrike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</a:rPr>
                        <a:t>448</a:t>
                      </a:r>
                    </a:p>
                  </a:txBody>
                  <a:tcPr marL="8588" marR="8588" marT="85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300" b="1" i="0" u="none" strike="noStrike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</a:rPr>
                        <a:t>PRINTING FUND</a:t>
                      </a:r>
                    </a:p>
                  </a:txBody>
                  <a:tcPr marL="8588" marR="8588" marT="85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88" marR="8588" marT="85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88" marR="8588" marT="85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OTHER RENTALS</a:t>
                      </a:r>
                    </a:p>
                  </a:txBody>
                  <a:tcPr marL="8588" marR="8588" marT="85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07579554"/>
                  </a:ext>
                </a:extLst>
              </a:tr>
              <a:tr h="368486"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88" marR="8588" marT="85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88" marR="8588" marT="85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88" marR="8588" marT="85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88" marR="8588" marT="858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88" marR="8588" marT="858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88" marR="8588" marT="85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88" marR="8588" marT="85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88" marR="8588" marT="85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38134784"/>
                  </a:ext>
                </a:extLst>
              </a:tr>
              <a:tr h="368486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300" b="1" i="0" u="none" strike="noStrike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</a:rPr>
                        <a:t>145</a:t>
                      </a:r>
                    </a:p>
                  </a:txBody>
                  <a:tcPr marL="8588" marR="8588" marT="85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300" b="1" i="0" u="none" strike="noStrike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</a:rPr>
                        <a:t>GRANTS &amp; CONTRACTS</a:t>
                      </a:r>
                    </a:p>
                  </a:txBody>
                  <a:tcPr marL="8588" marR="8588" marT="85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88" marR="8588" marT="85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300" b="1" i="0" u="none" strike="noStrike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</a:rPr>
                        <a:t>460</a:t>
                      </a:r>
                    </a:p>
                  </a:txBody>
                  <a:tcPr marL="8588" marR="8588" marT="85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300" b="1" i="0" u="none" strike="noStrike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</a:rPr>
                        <a:t>MOTOR POOL</a:t>
                      </a:r>
                    </a:p>
                  </a:txBody>
                  <a:tcPr marL="8588" marR="8588" marT="85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88" marR="8588" marT="85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300" b="1" i="0" u="none" strike="noStrike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</a:rPr>
                        <a:t>840</a:t>
                      </a:r>
                    </a:p>
                  </a:txBody>
                  <a:tcPr marL="8588" marR="8588" marT="85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300" b="1" i="0" u="none" strike="noStrike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</a:rPr>
                        <a:t>AGENCY</a:t>
                      </a:r>
                    </a:p>
                  </a:txBody>
                  <a:tcPr marL="8588" marR="8588" marT="85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52211330"/>
                  </a:ext>
                </a:extLst>
              </a:tr>
              <a:tr h="36848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588" marR="8588" marT="858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INTL STUDENT PROGRAMS</a:t>
                      </a:r>
                    </a:p>
                  </a:txBody>
                  <a:tcPr marL="8588" marR="8588" marT="858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88" marR="8588" marT="85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88" marR="8588" marT="858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88" marR="8588" marT="858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88" marR="8588" marT="85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588" marR="8588" marT="858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VARIOUS</a:t>
                      </a:r>
                    </a:p>
                  </a:txBody>
                  <a:tcPr marL="8588" marR="8588" marT="858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55458055"/>
                  </a:ext>
                </a:extLst>
              </a:tr>
              <a:tr h="368486"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88" marR="8588" marT="85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ALL FEDERAL GRANTS</a:t>
                      </a:r>
                    </a:p>
                  </a:txBody>
                  <a:tcPr marL="8588" marR="8588" marT="85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88" marR="8588" marT="85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300" b="1" i="0" u="none" strike="noStrike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</a:rPr>
                        <a:t>522</a:t>
                      </a:r>
                    </a:p>
                  </a:txBody>
                  <a:tcPr marL="8588" marR="8588" marT="85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300" b="1" i="0" u="none" strike="noStrike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</a:rPr>
                        <a:t>S&amp;A FEES</a:t>
                      </a:r>
                    </a:p>
                  </a:txBody>
                  <a:tcPr marL="8588" marR="8588" marT="85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88" marR="8588" marT="85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88" marR="8588" marT="85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88" marR="8588" marT="85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3858550"/>
                  </a:ext>
                </a:extLst>
              </a:tr>
              <a:tr h="368486"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88" marR="8588" marT="85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ALL STATE GRANTS</a:t>
                      </a:r>
                    </a:p>
                  </a:txBody>
                  <a:tcPr marL="8588" marR="8588" marT="85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88" marR="8588" marT="85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588" marR="8588" marT="858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ALL STUDENT PROGRAMS</a:t>
                      </a:r>
                    </a:p>
                  </a:txBody>
                  <a:tcPr marL="8588" marR="8588" marT="858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88" marR="8588" marT="85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300" b="1" i="0" u="none" strike="noStrike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</a:rPr>
                        <a:t>846</a:t>
                      </a:r>
                    </a:p>
                  </a:txBody>
                  <a:tcPr marL="8588" marR="8588" marT="85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300" b="1" i="0" u="none" strike="noStrike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</a:rPr>
                        <a:t>FINANCIAL AID</a:t>
                      </a:r>
                    </a:p>
                  </a:txBody>
                  <a:tcPr marL="8588" marR="8588" marT="85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70859700"/>
                  </a:ext>
                </a:extLst>
              </a:tr>
              <a:tr h="368486"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88" marR="8588" marT="85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ALL OTHER GRANTS</a:t>
                      </a:r>
                    </a:p>
                  </a:txBody>
                  <a:tcPr marL="8588" marR="8588" marT="85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88" marR="8588" marT="85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88" marR="8588" marT="85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88" marR="8588" marT="85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88" marR="8588" marT="85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588" marR="8588" marT="858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VARIOUS</a:t>
                      </a:r>
                    </a:p>
                  </a:txBody>
                  <a:tcPr marL="8588" marR="8588" marT="858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97134816"/>
                  </a:ext>
                </a:extLst>
              </a:tr>
              <a:tr h="368486"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88" marR="8588" marT="85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ALL CONTRACTS</a:t>
                      </a:r>
                    </a:p>
                  </a:txBody>
                  <a:tcPr marL="8588" marR="8588" marT="85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88" marR="8588" marT="85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300" b="1" i="0" u="none" strike="noStrike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</a:rPr>
                        <a:t>524</a:t>
                      </a:r>
                    </a:p>
                  </a:txBody>
                  <a:tcPr marL="8588" marR="8588" marT="85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300" b="1" i="0" u="none" strike="noStrike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</a:rPr>
                        <a:t>BOOKSTORE</a:t>
                      </a:r>
                    </a:p>
                  </a:txBody>
                  <a:tcPr marL="8588" marR="8588" marT="85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88" marR="8588" marT="85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88" marR="8588" marT="85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88" marR="8588" marT="85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4105020"/>
                  </a:ext>
                </a:extLst>
              </a:tr>
              <a:tr h="368486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88" marR="8588" marT="85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88" marR="8588" marT="85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88" marR="8588" marT="85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588" marR="8588" marT="858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88" marR="8588" marT="858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88" marR="8588" marT="85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300" b="1" i="0" u="none" strike="noStrike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</a:rPr>
                        <a:t>849</a:t>
                      </a:r>
                    </a:p>
                  </a:txBody>
                  <a:tcPr marL="8588" marR="8588" marT="85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300" b="1" i="0" u="none" strike="noStrike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</a:rPr>
                        <a:t>STUDENT LOAN</a:t>
                      </a:r>
                    </a:p>
                  </a:txBody>
                  <a:tcPr marL="8588" marR="8588" marT="85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01060747"/>
                  </a:ext>
                </a:extLst>
              </a:tr>
              <a:tr h="368486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300" b="1" i="0" u="none" strike="noStrike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</a:rPr>
                        <a:t>147</a:t>
                      </a:r>
                    </a:p>
                  </a:txBody>
                  <a:tcPr marL="8588" marR="8588" marT="85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300" b="1" i="0" u="none" strike="noStrike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</a:rPr>
                        <a:t>LOCAL CAPITAL PROJECTS</a:t>
                      </a:r>
                    </a:p>
                  </a:txBody>
                  <a:tcPr marL="8588" marR="8588" marT="85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88" marR="8588" marT="85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88" marR="8588" marT="85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88" marR="8588" marT="85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88" marR="8588" marT="85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88" marR="8588" marT="858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88" marR="8588" marT="858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20659886"/>
                  </a:ext>
                </a:extLst>
              </a:tr>
              <a:tr h="368486"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88" marR="8588" marT="858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88" marR="8588" marT="858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88" marR="8588" marT="85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300" b="1" i="0" u="none" strike="noStrike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</a:rPr>
                        <a:t>528</a:t>
                      </a:r>
                    </a:p>
                  </a:txBody>
                  <a:tcPr marL="8588" marR="8588" marT="85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300" b="1" i="0" u="none" strike="noStrike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</a:rPr>
                        <a:t>PARKING</a:t>
                      </a:r>
                    </a:p>
                  </a:txBody>
                  <a:tcPr marL="8588" marR="8588" marT="85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88" marR="8588" marT="85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300" b="1" i="0" u="none" strike="noStrike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</a:rPr>
                        <a:t>850</a:t>
                      </a:r>
                    </a:p>
                  </a:txBody>
                  <a:tcPr marL="8588" marR="8588" marT="85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300" b="1" i="0" u="none" strike="noStrike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</a:rPr>
                        <a:t>WORK STUDY</a:t>
                      </a:r>
                    </a:p>
                  </a:txBody>
                  <a:tcPr marL="8588" marR="8588" marT="85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95429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0541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762000"/>
          </a:xfrm>
        </p:spPr>
        <p:txBody>
          <a:bodyPr>
            <a:normAutofit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Program Index (PRG)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533400" y="1219200"/>
            <a:ext cx="8229600" cy="533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The Program Index identifies what program within the colleges operations is involved in</a:t>
            </a:r>
            <a:r>
              <a:rPr kumimoji="0" lang="en-US" sz="31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the transaction.</a:t>
            </a:r>
            <a:endParaRPr kumimoji="0" lang="en-US" sz="31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3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lang="en-US" sz="3100" dirty="0" smtClean="0">
                <a:latin typeface="+mj-lt"/>
                <a:ea typeface="+mj-ea"/>
                <a:cs typeface="+mj-cs"/>
              </a:rPr>
              <a:t>There are </a:t>
            </a:r>
            <a:r>
              <a:rPr kumimoji="0" lang="en-US" sz="3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two pieces – </a:t>
            </a:r>
          </a:p>
          <a:p>
            <a:pPr marL="457200" marR="0" lvl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the </a:t>
            </a:r>
            <a:r>
              <a:rPr kumimoji="0" lang="en-US" sz="3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Major Program</a:t>
            </a:r>
            <a:r>
              <a:rPr kumimoji="0" lang="en-US" sz="3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3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(first two digits) and </a:t>
            </a:r>
          </a:p>
          <a:p>
            <a:pPr marL="457200" marR="0" lvl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the </a:t>
            </a:r>
            <a:r>
              <a:rPr kumimoji="0" lang="en-US" sz="3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Sub Program</a:t>
            </a:r>
            <a:r>
              <a:rPr kumimoji="0" lang="en-US" sz="3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3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(third digit)</a:t>
            </a:r>
          </a:p>
          <a:p>
            <a:pPr marL="457200" marR="0" lvl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900" dirty="0" smtClean="0">
              <a:latin typeface="+mj-lt"/>
              <a:ea typeface="+mj-ea"/>
              <a:cs typeface="+mj-cs"/>
            </a:endParaRPr>
          </a:p>
          <a:p>
            <a:pPr marL="228600" marR="0" lvl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----------------------------------------------------------------------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Example: “</a:t>
            </a:r>
            <a:r>
              <a:rPr kumimoji="0" lang="en-US" sz="3100" b="1" i="0" u="non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011</a:t>
            </a:r>
            <a:r>
              <a:rPr kumimoji="0" lang="en-US" sz="31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”</a:t>
            </a:r>
            <a:endParaRPr kumimoji="0" lang="en-US" sz="2700" b="1" i="0" u="none" strike="noStrike" kern="1200" cap="none" spc="0" normalizeH="0" baseline="0" noProof="0" dirty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2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Major Program is </a:t>
            </a:r>
            <a:r>
              <a:rPr kumimoji="0" lang="en-US" sz="2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01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“</a:t>
            </a:r>
            <a:r>
              <a:rPr kumimoji="0" lang="en-US" sz="2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Instruction</a:t>
            </a:r>
            <a:r>
              <a:rPr kumimoji="0" lang="en-US" sz="2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”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2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Sub Program is __</a:t>
            </a:r>
            <a:r>
              <a:rPr kumimoji="0" lang="en-US" sz="2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1</a:t>
            </a:r>
            <a:r>
              <a:rPr kumimoji="0" lang="en-US" sz="2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“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Academic Instruction for credit only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”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597FE-EE58-4C0B-B784-2538B7660C7B}" type="slidenum">
              <a:rPr lang="en-US" smtClean="0"/>
              <a:pPr/>
              <a:t>38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8498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76400" y="381000"/>
            <a:ext cx="5715000" cy="762000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>Major Program Index Examples</a:t>
            </a:r>
            <a:endParaRPr lang="en-US" sz="3600" dirty="0"/>
          </a:p>
        </p:txBody>
      </p:sp>
      <p:graphicFrame>
        <p:nvGraphicFramePr>
          <p:cNvPr id="7577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80392150"/>
              </p:ext>
            </p:extLst>
          </p:nvPr>
        </p:nvGraphicFramePr>
        <p:xfrm>
          <a:off x="1981200" y="1327150"/>
          <a:ext cx="5181600" cy="4692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50" name="Worksheet" r:id="rId3" imgW="2733770" imgH="2705195" progId="Excel.Sheet.12">
                  <p:embed/>
                </p:oleObj>
              </mc:Choice>
              <mc:Fallback>
                <p:oleObj name="Worksheet" r:id="rId3" imgW="2733770" imgH="2705195" progId="Excel.Sheet.1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1327150"/>
                        <a:ext cx="5181600" cy="4692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597FE-EE58-4C0B-B784-2538B7660C7B}" type="slidenum">
              <a:rPr lang="en-US" smtClean="0"/>
              <a:pPr/>
              <a:t>39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2595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382000" cy="258644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1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en-US" sz="7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“Fund Accounting”</a:t>
            </a:r>
            <a:r>
              <a:rPr lang="en-US" sz="7200" b="1" dirty="0" smtClean="0"/>
              <a:t>  </a:t>
            </a:r>
          </a:p>
          <a:p>
            <a:pPr marL="0" indent="0" algn="ctr">
              <a:buNone/>
            </a:pPr>
            <a:r>
              <a:rPr lang="en-US" b="1" dirty="0" smtClean="0">
                <a:solidFill>
                  <a:srgbClr val="0000FF"/>
                </a:solidFill>
              </a:rPr>
              <a:t>- </a:t>
            </a:r>
            <a:r>
              <a:rPr lang="en-US" sz="4000" b="1" dirty="0" smtClean="0">
                <a:solidFill>
                  <a:srgbClr val="0000FF"/>
                </a:solidFill>
              </a:rPr>
              <a:t>its concepts, as an overriding system </a:t>
            </a:r>
            <a:r>
              <a:rPr lang="en-US" b="1" dirty="0" smtClean="0">
                <a:solidFill>
                  <a:srgbClr val="0000FF"/>
                </a:solidFill>
              </a:rPr>
              <a:t>-</a:t>
            </a:r>
          </a:p>
        </p:txBody>
      </p:sp>
    </p:spTree>
    <p:extLst>
      <p:ext uri="{BB962C8B-B14F-4D97-AF65-F5344CB8AC3E}">
        <p14:creationId xmlns:p14="http://schemas.microsoft.com/office/powerpoint/2010/main" val="4136819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8849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12541429"/>
              </p:ext>
            </p:extLst>
          </p:nvPr>
        </p:nvGraphicFramePr>
        <p:xfrm>
          <a:off x="2133600" y="1371600"/>
          <a:ext cx="5383093" cy="48767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73" name="Worksheet" r:id="rId3" imgW="4705446" imgH="4553085" progId="Excel.Sheet.8">
                  <p:embed/>
                </p:oleObj>
              </mc:Choice>
              <mc:Fallback>
                <p:oleObj name="Worksheet" r:id="rId3" imgW="4705446" imgH="4553085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1371600"/>
                        <a:ext cx="5383093" cy="487679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676400" y="457200"/>
            <a:ext cx="6096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PROGRAM INDEX: EXAMPLES</a:t>
            </a:r>
            <a:endParaRPr lang="en-US" sz="2800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597FE-EE58-4C0B-B784-2538B7660C7B}" type="slidenum">
              <a:rPr lang="en-US" smtClean="0"/>
              <a:pPr/>
              <a:t>40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1620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457201"/>
            <a:ext cx="7772400" cy="914399"/>
          </a:xfrm>
        </p:spPr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ORGANIZATION INDEX </a:t>
            </a:r>
            <a:r>
              <a:rPr lang="en-US" dirty="0" smtClean="0"/>
              <a:t>(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ORG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752600"/>
            <a:ext cx="7315200" cy="4495800"/>
          </a:xfrm>
        </p:spPr>
        <p:txBody>
          <a:bodyPr>
            <a:normAutofit lnSpcReduction="10000"/>
          </a:bodyPr>
          <a:lstStyle/>
          <a:p>
            <a:pPr algn="l"/>
            <a:r>
              <a:rPr lang="en-US" sz="3000" dirty="0" smtClean="0">
                <a:solidFill>
                  <a:schemeClr val="tx1"/>
                </a:solidFill>
              </a:rPr>
              <a:t>The Organization Index identifies the </a:t>
            </a:r>
            <a:r>
              <a:rPr lang="en-US" sz="3000" b="1" dirty="0" smtClean="0">
                <a:solidFill>
                  <a:srgbClr val="0000FF"/>
                </a:solidFill>
              </a:rPr>
              <a:t>Campus</a:t>
            </a:r>
            <a:r>
              <a:rPr lang="en-US" sz="3000" dirty="0" smtClean="0">
                <a:solidFill>
                  <a:schemeClr val="tx1"/>
                </a:solidFill>
              </a:rPr>
              <a:t>, and Department (to a certain degree)</a:t>
            </a:r>
          </a:p>
          <a:p>
            <a:pPr algn="l"/>
            <a:endParaRPr lang="en-US" sz="3000" dirty="0" smtClean="0">
              <a:solidFill>
                <a:schemeClr val="tx1"/>
              </a:solidFill>
            </a:endParaRPr>
          </a:p>
          <a:p>
            <a:pPr algn="l"/>
            <a:r>
              <a:rPr lang="en-US" sz="3000" dirty="0" smtClean="0">
                <a:solidFill>
                  <a:schemeClr val="tx1"/>
                </a:solidFill>
              </a:rPr>
              <a:t>The </a:t>
            </a:r>
            <a:r>
              <a:rPr lang="en-US" sz="3000" b="1" dirty="0" smtClean="0">
                <a:solidFill>
                  <a:srgbClr val="0000FF"/>
                </a:solidFill>
              </a:rPr>
              <a:t>combination</a:t>
            </a:r>
            <a:r>
              <a:rPr lang="en-US" sz="3000" dirty="0" smtClean="0">
                <a:solidFill>
                  <a:schemeClr val="tx1"/>
                </a:solidFill>
              </a:rPr>
              <a:t> of your Program Index and Organization Index is you </a:t>
            </a:r>
            <a:r>
              <a:rPr lang="en-US" sz="3000" b="1" dirty="0" smtClean="0">
                <a:solidFill>
                  <a:srgbClr val="0000FF"/>
                </a:solidFill>
              </a:rPr>
              <a:t>Budget Number</a:t>
            </a:r>
          </a:p>
          <a:p>
            <a:pPr algn="l"/>
            <a:endParaRPr lang="en-US" sz="3000" b="1" dirty="0" smtClean="0">
              <a:solidFill>
                <a:srgbClr val="0000FF"/>
              </a:solidFill>
            </a:endParaRPr>
          </a:p>
          <a:p>
            <a:pPr algn="l"/>
            <a:r>
              <a:rPr lang="en-US" sz="3000" dirty="0" smtClean="0">
                <a:solidFill>
                  <a:schemeClr val="tx1"/>
                </a:solidFill>
              </a:rPr>
              <a:t>That </a:t>
            </a:r>
            <a:r>
              <a:rPr lang="en-US" sz="3000" b="1" dirty="0" smtClean="0">
                <a:solidFill>
                  <a:srgbClr val="0000FF"/>
                </a:solidFill>
              </a:rPr>
              <a:t>combination is </a:t>
            </a:r>
            <a:r>
              <a:rPr lang="en-US" sz="3000" b="1" u="sng" dirty="0" smtClean="0">
                <a:solidFill>
                  <a:srgbClr val="0000FF"/>
                </a:solidFill>
              </a:rPr>
              <a:t>unique</a:t>
            </a:r>
            <a:r>
              <a:rPr lang="en-US" sz="3000" dirty="0" smtClean="0">
                <a:solidFill>
                  <a:schemeClr val="tx1"/>
                </a:solidFill>
              </a:rPr>
              <a:t> in the SCD District - there is only one such combination in the accounting and budget systems</a:t>
            </a:r>
          </a:p>
          <a:p>
            <a:pPr algn="l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597FE-EE58-4C0B-B784-2538B7660C7B}" type="slidenum">
              <a:rPr lang="en-US" smtClean="0"/>
              <a:pPr/>
              <a:t>41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4867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3387279"/>
              </p:ext>
            </p:extLst>
          </p:nvPr>
        </p:nvGraphicFramePr>
        <p:xfrm>
          <a:off x="1676400" y="4495800"/>
          <a:ext cx="5181600" cy="1400175"/>
        </p:xfrm>
        <a:graphic>
          <a:graphicData uri="http://schemas.openxmlformats.org/drawingml/2006/table">
            <a:tbl>
              <a:tblPr/>
              <a:tblGrid>
                <a:gridCol w="13055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609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5775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5739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2288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latin typeface="Arial"/>
                        </a:rPr>
                        <a:t>Structure</a:t>
                      </a:r>
                      <a:endParaRPr lang="en-US" sz="18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1" u="none" strike="noStrike" dirty="0" smtClean="0">
                          <a:latin typeface="Arial"/>
                        </a:rPr>
                        <a:t>PRG INDX</a:t>
                      </a:r>
                      <a:endParaRPr lang="en-US" sz="1800" b="1" i="1" u="none" strike="noStrike" dirty="0"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0A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800" b="1" i="1" u="none" strike="noStrike" dirty="0" smtClean="0">
                          <a:solidFill>
                            <a:srgbClr val="0000FF"/>
                          </a:solidFill>
                          <a:latin typeface="Arial"/>
                        </a:rPr>
                        <a:t>ORG INDEX</a:t>
                      </a:r>
                      <a:endParaRPr lang="en-US" sz="1800" b="1" i="1" u="none" strike="noStrike" dirty="0">
                        <a:solidFill>
                          <a:srgbClr val="0000FF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0A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165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latin typeface="Arial"/>
                        </a:rPr>
                        <a:t>Code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latin typeface="Arial"/>
                        </a:rPr>
                        <a:t>011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FF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FF"/>
                          </a:solidFill>
                          <a:latin typeface="Arial"/>
                        </a:rPr>
                        <a:t>G03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6101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latin typeface="Arial"/>
                        </a:rPr>
                        <a:t>Translation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latin typeface="Arial"/>
                        </a:rPr>
                        <a:t>Instruction-</a:t>
                      </a:r>
                      <a:r>
                        <a:rPr lang="en-US" sz="1800" b="1" i="0" u="none" strike="noStrike" baseline="0" dirty="0" smtClean="0">
                          <a:latin typeface="Arial"/>
                        </a:rPr>
                        <a:t> Credit Programs</a:t>
                      </a:r>
                      <a:endParaRPr lang="en-US" sz="1800" b="1" i="0" u="none" strike="noStrike" dirty="0"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rgbClr val="0000FF"/>
                          </a:solidFill>
                          <a:latin typeface="Arial"/>
                        </a:rPr>
                        <a:t>Central</a:t>
                      </a:r>
                      <a:r>
                        <a:rPr lang="en-US" sz="1800" b="1" i="0" u="none" strike="noStrike" baseline="0" dirty="0" smtClean="0">
                          <a:solidFill>
                            <a:srgbClr val="0000FF"/>
                          </a:solidFill>
                          <a:latin typeface="Arial"/>
                        </a:rPr>
                        <a:t> </a:t>
                      </a:r>
                      <a:r>
                        <a:rPr lang="en-US" sz="1800" b="1" i="0" u="none" strike="noStrike" dirty="0" smtClean="0">
                          <a:solidFill>
                            <a:srgbClr val="0000FF"/>
                          </a:solidFill>
                          <a:latin typeface="Arial"/>
                        </a:rPr>
                        <a:t>Campus </a:t>
                      </a:r>
                      <a:endParaRPr lang="en-US" sz="1800" b="1" i="0" u="none" strike="noStrike" dirty="0">
                        <a:solidFill>
                          <a:srgbClr val="0000FF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FF"/>
                          </a:solidFill>
                          <a:latin typeface="Arial"/>
                        </a:rPr>
                        <a:t>Humanities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1676400" y="1219200"/>
          <a:ext cx="4343400" cy="2261235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19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238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FF"/>
                          </a:solidFill>
                          <a:latin typeface="Arial"/>
                        </a:rPr>
                        <a:t>ORG INDX - FIRST CHARACTER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0A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latin typeface="Arial"/>
                        </a:rPr>
                        <a:t>DESCRIPTION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FF"/>
                          </a:solidFill>
                          <a:latin typeface="Arial"/>
                        </a:rPr>
                        <a:t>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0A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latin typeface="Arial"/>
                        </a:rPr>
                        <a:t>DISTRICT OFFICE OPS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FF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0A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latin typeface="Arial"/>
                        </a:rPr>
                        <a:t>DISTRICT-WIDE OPS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FF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0A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latin typeface="Arial"/>
                        </a:rPr>
                        <a:t>CENTRAL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FF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0A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latin typeface="Arial"/>
                        </a:rPr>
                        <a:t>NORTH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FF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0A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latin typeface="Arial"/>
                        </a:rPr>
                        <a:t>SOUTH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FF"/>
                          </a:solidFill>
                          <a:latin typeface="Arial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0A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latin typeface="Arial"/>
                        </a:rPr>
                        <a:t>SVI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600200" y="742890"/>
            <a:ext cx="5181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ORG INDEX: FIRST CHARACTER CONVENTION</a:t>
            </a:r>
            <a:endParaRPr lang="en-US" sz="2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600200" y="3962400"/>
            <a:ext cx="5181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BUDGET NUMBER EXAMPLE: 011-</a:t>
            </a:r>
            <a:r>
              <a:rPr lang="en-US" sz="2000" b="1" dirty="0" smtClean="0">
                <a:solidFill>
                  <a:srgbClr val="0000FF"/>
                </a:solidFill>
              </a:rPr>
              <a:t>3G03</a:t>
            </a:r>
            <a:endParaRPr lang="en-US" sz="2000" b="1" dirty="0">
              <a:solidFill>
                <a:srgbClr val="0000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597FE-EE58-4C0B-B784-2538B7660C7B}" type="slidenum">
              <a:rPr lang="en-US" smtClean="0"/>
              <a:pPr/>
              <a:t>42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0293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00200" y="533400"/>
            <a:ext cx="6172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An Analogy You Might Try, to help remember 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construct</a:t>
            </a:r>
            <a:r>
              <a:rPr lang="en-US" sz="2800" b="1" dirty="0" smtClean="0"/>
              <a:t> - Think Area Code and Phone Number:</a:t>
            </a:r>
            <a:endParaRPr lang="en-US" sz="28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2362200" y="2209800"/>
            <a:ext cx="4267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/>
              <a:t>APPR</a:t>
            </a:r>
            <a:r>
              <a:rPr lang="en-US" sz="3600" dirty="0" smtClean="0"/>
              <a:t> </a:t>
            </a:r>
            <a:r>
              <a:rPr lang="en-US" sz="3600" dirty="0" err="1" smtClean="0"/>
              <a:t>PROG</a:t>
            </a:r>
            <a:r>
              <a:rPr lang="en-US" sz="3600" dirty="0" smtClean="0"/>
              <a:t>-ORG</a:t>
            </a:r>
          </a:p>
          <a:p>
            <a:pPr algn="ctr"/>
            <a:r>
              <a:rPr lang="en-US" sz="3600" b="1" dirty="0" smtClean="0">
                <a:solidFill>
                  <a:srgbClr val="0000FF"/>
                </a:solidFill>
              </a:rPr>
              <a:t>148</a:t>
            </a:r>
            <a:r>
              <a:rPr lang="en-US" sz="3600" dirty="0" smtClean="0"/>
              <a:t> </a:t>
            </a:r>
            <a:r>
              <a:rPr lang="en-US" sz="3600" b="1" dirty="0" smtClean="0">
                <a:solidFill>
                  <a:srgbClr val="008000"/>
                </a:solidFill>
              </a:rPr>
              <a:t>011</a:t>
            </a:r>
            <a:r>
              <a:rPr lang="en-US" sz="3600" dirty="0" smtClean="0"/>
              <a:t>-</a:t>
            </a:r>
            <a:r>
              <a:rPr lang="en-US" sz="3600" b="1" dirty="0">
                <a:solidFill>
                  <a:schemeClr val="accent6">
                    <a:lumMod val="75000"/>
                  </a:schemeClr>
                </a:solidFill>
              </a:rPr>
              <a:t>2</a:t>
            </a:r>
            <a:r>
              <a:rPr lang="en-US" sz="3600" b="1" dirty="0" smtClean="0">
                <a:solidFill>
                  <a:schemeClr val="accent6">
                    <a:lumMod val="75000"/>
                  </a:schemeClr>
                </a:solidFill>
              </a:rPr>
              <a:t>708</a:t>
            </a:r>
            <a:endParaRPr lang="en-US" sz="36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52600" y="3688378"/>
            <a:ext cx="537210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AREA CODE  PHONE-NUMBER</a:t>
            </a:r>
          </a:p>
          <a:p>
            <a:pPr algn="ctr"/>
            <a:r>
              <a:rPr lang="en-US" sz="3600" b="1" dirty="0" smtClean="0">
                <a:solidFill>
                  <a:srgbClr val="0000FF"/>
                </a:solidFill>
              </a:rPr>
              <a:t>206</a:t>
            </a:r>
            <a:r>
              <a:rPr lang="en-US" sz="3600" dirty="0" smtClean="0"/>
              <a:t> </a:t>
            </a:r>
            <a:r>
              <a:rPr lang="en-US" sz="3600" b="1" dirty="0" smtClean="0">
                <a:solidFill>
                  <a:srgbClr val="008000"/>
                </a:solidFill>
              </a:rPr>
              <a:t>934</a:t>
            </a:r>
            <a:r>
              <a:rPr lang="en-US" sz="3600" dirty="0" smtClean="0"/>
              <a:t>-</a:t>
            </a:r>
            <a:r>
              <a:rPr lang="en-US" sz="3600" b="1" dirty="0" smtClean="0">
                <a:solidFill>
                  <a:schemeClr val="accent6">
                    <a:lumMod val="75000"/>
                  </a:schemeClr>
                </a:solidFill>
              </a:rPr>
              <a:t>5660</a:t>
            </a:r>
            <a:endParaRPr lang="en-US" sz="36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24000" y="5105400"/>
            <a:ext cx="6172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As we’ll see in a minute, you need to remember to “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dial in</a:t>
            </a:r>
            <a:r>
              <a:rPr lang="en-US" sz="2800" b="1" dirty="0" smtClean="0"/>
              <a:t>” the right </a:t>
            </a:r>
            <a:r>
              <a:rPr lang="en-US" sz="2800" b="1" dirty="0" err="1" smtClean="0"/>
              <a:t>APPR</a:t>
            </a:r>
            <a:r>
              <a:rPr lang="en-US" sz="2800" b="1" dirty="0" smtClean="0"/>
              <a:t> to transact correctly.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884868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Expenditure Objects are </a:t>
            </a:r>
            <a:r>
              <a:rPr lang="en-US" u="sng" dirty="0" smtClean="0"/>
              <a:t>Descriptive</a:t>
            </a:r>
            <a:endParaRPr lang="en-US" u="sng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3588983"/>
              </p:ext>
            </p:extLst>
          </p:nvPr>
        </p:nvGraphicFramePr>
        <p:xfrm>
          <a:off x="1752600" y="1447800"/>
          <a:ext cx="5334000" cy="3810004"/>
        </p:xfrm>
        <a:graphic>
          <a:graphicData uri="http://schemas.openxmlformats.org/drawingml/2006/table">
            <a:tbl>
              <a:tblPr/>
              <a:tblGrid>
                <a:gridCol w="990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43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7253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effectLst/>
                          <a:latin typeface="Arial"/>
                        </a:rPr>
                        <a:t>OBJECT (OBJ)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0A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effectLst/>
                          <a:latin typeface="Arial"/>
                        </a:rPr>
                        <a:t>OBJECT TITLE (DESCRIPTION)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175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effectLst/>
                          <a:latin typeface="Arial"/>
                        </a:rPr>
                        <a:t>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0A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 smtClean="0">
                          <a:effectLst/>
                          <a:latin typeface="Arial"/>
                        </a:rPr>
                        <a:t> SALARIES</a:t>
                      </a:r>
                      <a:endParaRPr lang="en-US" sz="16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175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effectLst/>
                          <a:latin typeface="Arial"/>
                        </a:rPr>
                        <a:t>B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0A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 smtClean="0">
                          <a:effectLst/>
                          <a:latin typeface="Arial"/>
                        </a:rPr>
                        <a:t> BENEFITS</a:t>
                      </a:r>
                      <a:endParaRPr lang="en-US" sz="16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175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effectLst/>
                          <a:latin typeface="Arial"/>
                        </a:rPr>
                        <a:t>C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0A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 smtClean="0">
                          <a:effectLst/>
                          <a:latin typeface="Arial"/>
                        </a:rPr>
                        <a:t> CONTRACTED </a:t>
                      </a:r>
                      <a:r>
                        <a:rPr lang="en-US" sz="1600" b="1" i="0" u="none" strike="noStrike" dirty="0">
                          <a:effectLst/>
                          <a:latin typeface="Arial"/>
                        </a:rPr>
                        <a:t>SERVICES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175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effectLst/>
                          <a:latin typeface="Arial"/>
                        </a:rPr>
                        <a:t>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0A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 smtClean="0">
                          <a:effectLst/>
                          <a:latin typeface="Arial"/>
                        </a:rPr>
                        <a:t> GOOD </a:t>
                      </a:r>
                      <a:r>
                        <a:rPr lang="en-US" sz="1600" b="1" i="0" u="none" strike="noStrike" dirty="0">
                          <a:effectLst/>
                          <a:latin typeface="Arial"/>
                        </a:rPr>
                        <a:t>&amp; SERVICES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175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effectLst/>
                          <a:latin typeface="Arial"/>
                        </a:rPr>
                        <a:t>G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0A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 smtClean="0">
                          <a:effectLst/>
                          <a:latin typeface="Arial"/>
                        </a:rPr>
                        <a:t> TRAVEL</a:t>
                      </a:r>
                      <a:endParaRPr lang="en-US" sz="16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175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effectLst/>
                          <a:latin typeface="Arial"/>
                        </a:rPr>
                        <a:t>J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0A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 smtClean="0">
                          <a:effectLst/>
                          <a:latin typeface="Arial"/>
                        </a:rPr>
                        <a:t> EQUIPMENT</a:t>
                      </a:r>
                      <a:endParaRPr lang="en-US" sz="16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175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effectLst/>
                          <a:latin typeface="Arial"/>
                        </a:rPr>
                        <a:t>K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0A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 smtClean="0">
                          <a:effectLst/>
                          <a:latin typeface="Arial"/>
                        </a:rPr>
                        <a:t> COMPUTER </a:t>
                      </a:r>
                      <a:r>
                        <a:rPr lang="en-US" sz="1600" b="1" i="0" u="none" strike="noStrike" dirty="0">
                          <a:effectLst/>
                          <a:latin typeface="Arial"/>
                        </a:rPr>
                        <a:t>EQUIPMENT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9175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effectLst/>
                          <a:latin typeface="Arial"/>
                        </a:rPr>
                        <a:t>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0A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 smtClean="0">
                          <a:effectLst/>
                          <a:latin typeface="Arial"/>
                        </a:rPr>
                        <a:t> CLIENT </a:t>
                      </a:r>
                      <a:r>
                        <a:rPr lang="en-US" sz="1600" b="1" i="0" u="none" strike="noStrike" dirty="0">
                          <a:effectLst/>
                          <a:latin typeface="Arial"/>
                        </a:rPr>
                        <a:t>SERVICES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9175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effectLst/>
                          <a:latin typeface="Arial"/>
                        </a:rPr>
                        <a:t>P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0A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 smtClean="0">
                          <a:effectLst/>
                          <a:latin typeface="Arial"/>
                        </a:rPr>
                        <a:t> LEASES</a:t>
                      </a:r>
                      <a:endParaRPr lang="en-US" sz="16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0687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effectLst/>
                          <a:latin typeface="Arial"/>
                        </a:rPr>
                        <a:t>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0A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 smtClean="0">
                          <a:effectLst/>
                          <a:latin typeface="Arial"/>
                        </a:rPr>
                        <a:t> INTER-AGENCY </a:t>
                      </a:r>
                      <a:r>
                        <a:rPr lang="en-US" sz="1600" b="1" i="0" u="none" strike="noStrike" dirty="0">
                          <a:effectLst/>
                          <a:latin typeface="Arial"/>
                        </a:rPr>
                        <a:t>REIMBURSEMENTS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effectLst/>
                          <a:latin typeface="Arial"/>
                        </a:rPr>
                        <a:t>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0A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 smtClean="0">
                          <a:effectLst/>
                          <a:latin typeface="Arial"/>
                        </a:rPr>
                        <a:t> INTRA-AGENCY </a:t>
                      </a:r>
                      <a:r>
                        <a:rPr lang="en-US" sz="1600" b="1" i="0" u="none" strike="noStrike" dirty="0">
                          <a:effectLst/>
                          <a:latin typeface="Arial"/>
                        </a:rPr>
                        <a:t>REIMBURSEMENTS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597FE-EE58-4C0B-B784-2538B7660C7B}" type="slidenum">
              <a:rPr lang="en-US" smtClean="0"/>
              <a:pPr/>
              <a:t>44</a:t>
            </a:fld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33400" y="5715000"/>
            <a:ext cx="8153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Object level is used more in Budget Plans, and in summarizing data than in recording transactions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879876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30362"/>
          </a:xfrm>
        </p:spPr>
        <p:txBody>
          <a:bodyPr>
            <a:normAutofit/>
          </a:bodyPr>
          <a:lstStyle/>
          <a:p>
            <a:r>
              <a:rPr lang="en-US" sz="3200" dirty="0" smtClean="0"/>
              <a:t>Add a Second Character (Sub-Object), and the Description becomes more Detailed</a:t>
            </a:r>
            <a:endParaRPr lang="en-US" sz="32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0444475"/>
              </p:ext>
            </p:extLst>
          </p:nvPr>
        </p:nvGraphicFramePr>
        <p:xfrm>
          <a:off x="1676400" y="1752600"/>
          <a:ext cx="5105401" cy="4648203"/>
        </p:xfrm>
        <a:graphic>
          <a:graphicData uri="http://schemas.openxmlformats.org/drawingml/2006/table">
            <a:tbl>
              <a:tblPr/>
              <a:tblGrid>
                <a:gridCol w="685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41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22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432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2958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Object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0A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Sub –Object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SubObject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Level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DESCRIPTION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790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0A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_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GOODS &amp; SERVICES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790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0A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SUPPLIES &amp; MATERIALS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790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0A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EB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COMMUNICATIONS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790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0A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EC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UTILITIES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790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0A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RENTALS &amp; LEASES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790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0A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REPAIRS/ALTER/MAINT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790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0A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EF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PRINTING &amp; REPRODUCT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790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0A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G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EG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EDUCATION &amp; TRAINING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6790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0A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J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EJ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SUBSCRIPTIONS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6790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0A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EK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FACILITIES &amp; SERVICE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6790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0A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DATA PROCESSING SRVC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6790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0A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EM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ATTORNEY GENERAL SRV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6790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0A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PERSONNEL SERVICES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6790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0A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EP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INSURANCE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6790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0A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PURCHASED SERVICES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597FE-EE58-4C0B-B784-2538B7660C7B}" type="slidenum">
              <a:rPr lang="en-US" smtClean="0"/>
              <a:pPr/>
              <a:t>45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4805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Account Structure Elements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1447800"/>
          </a:xfrm>
          <a:ln w="12700"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en-US" sz="1800" dirty="0"/>
          </a:p>
          <a:p>
            <a:pPr marL="0" indent="0" algn="ctr">
              <a:buNone/>
            </a:pPr>
            <a:r>
              <a:rPr lang="en-US" sz="2800" b="1" i="1" dirty="0" smtClean="0">
                <a:solidFill>
                  <a:srgbClr val="0000FF"/>
                </a:solidFill>
              </a:rPr>
              <a:t>Expenditure</a:t>
            </a:r>
            <a:r>
              <a:rPr lang="en-US" sz="2800" i="1" dirty="0" smtClean="0"/>
              <a:t> Transaction w/o Structure:</a:t>
            </a:r>
          </a:p>
          <a:p>
            <a:pPr marL="0" indent="0" algn="ctr">
              <a:buNone/>
            </a:pPr>
            <a:r>
              <a:rPr lang="en-US" sz="3600" dirty="0" smtClean="0">
                <a:solidFill>
                  <a:srgbClr val="0000FF"/>
                </a:solidFill>
              </a:rPr>
              <a:t>0021480112700EG	</a:t>
            </a:r>
            <a:r>
              <a:rPr lang="en-US" sz="3600" dirty="0" smtClean="0">
                <a:solidFill>
                  <a:srgbClr val="008000"/>
                </a:solidFill>
              </a:rPr>
              <a:t>$125.00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0447683"/>
              </p:ext>
            </p:extLst>
          </p:nvPr>
        </p:nvGraphicFramePr>
        <p:xfrm>
          <a:off x="457200" y="4248692"/>
          <a:ext cx="8229600" cy="856708"/>
        </p:xfrm>
        <a:graphic>
          <a:graphicData uri="http://schemas.openxmlformats.org/drawingml/2006/table">
            <a:tbl>
              <a:tblPr/>
              <a:tblGrid>
                <a:gridCol w="9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4866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1509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5811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7469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81342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5334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0" i="0" u="none" strike="noStrike" dirty="0">
                          <a:solidFill>
                            <a:srgbClr val="0000FF"/>
                          </a:solidFill>
                          <a:effectLst/>
                          <a:latin typeface="Calibri"/>
                        </a:rPr>
                        <a:t>002</a:t>
                      </a:r>
                    </a:p>
                  </a:txBody>
                  <a:tcPr marL="8945" marR="8945" marT="894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0" i="0" u="none" strike="noStrike" dirty="0">
                          <a:solidFill>
                            <a:srgbClr val="0000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945" marR="8945" marT="894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0" i="0" u="none" strike="noStrike" dirty="0">
                          <a:solidFill>
                            <a:srgbClr val="0000FF"/>
                          </a:solidFill>
                          <a:effectLst/>
                          <a:latin typeface="Calibri"/>
                        </a:rPr>
                        <a:t>148</a:t>
                      </a:r>
                    </a:p>
                  </a:txBody>
                  <a:tcPr marL="8945" marR="8945" marT="894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0" i="0" u="none" strike="noStrike" dirty="0">
                          <a:solidFill>
                            <a:srgbClr val="0000FF"/>
                          </a:solidFill>
                          <a:effectLst/>
                          <a:latin typeface="Calibri"/>
                        </a:rPr>
                        <a:t>011</a:t>
                      </a:r>
                    </a:p>
                  </a:txBody>
                  <a:tcPr marL="8945" marR="8945" marT="894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Calibri"/>
                        </a:rPr>
                        <a:t>2700</a:t>
                      </a:r>
                      <a:endParaRPr lang="en-US" sz="3200" b="0" i="0" u="none" strike="noStrike" dirty="0">
                        <a:solidFill>
                          <a:srgbClr val="0000FF"/>
                        </a:solidFill>
                        <a:effectLst/>
                        <a:latin typeface="Calibri"/>
                      </a:endParaRPr>
                    </a:p>
                  </a:txBody>
                  <a:tcPr marL="8945" marR="8945" marT="894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0" i="0" u="none" strike="noStrike" dirty="0">
                          <a:solidFill>
                            <a:srgbClr val="0000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945" marR="8945" marT="894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0" i="0" u="none" strike="noStrike" dirty="0">
                          <a:solidFill>
                            <a:srgbClr val="0000FF"/>
                          </a:solidFill>
                          <a:effectLst/>
                          <a:latin typeface="Calibri"/>
                        </a:rPr>
                        <a:t>EG</a:t>
                      </a:r>
                    </a:p>
                  </a:txBody>
                  <a:tcPr marL="8945" marR="8945" marT="894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945" marR="8945" marT="894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945" marR="8945" marT="894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945" marR="8945" marT="894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330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FF"/>
                          </a:solidFill>
                          <a:effectLst/>
                          <a:latin typeface="Arial"/>
                        </a:rPr>
                        <a:t>TC</a:t>
                      </a:r>
                    </a:p>
                  </a:txBody>
                  <a:tcPr marL="8945" marR="8945" marT="894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</a:t>
                      </a:r>
                    </a:p>
                  </a:txBody>
                  <a:tcPr marL="8945" marR="8945" marT="894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FF"/>
                          </a:solidFill>
                          <a:effectLst/>
                          <a:latin typeface="Arial"/>
                        </a:rPr>
                        <a:t>APPR</a:t>
                      </a:r>
                    </a:p>
                  </a:txBody>
                  <a:tcPr marL="8945" marR="8945" marT="894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FF"/>
                          </a:solidFill>
                          <a:effectLst/>
                          <a:latin typeface="Arial"/>
                        </a:rPr>
                        <a:t>PRG</a:t>
                      </a:r>
                    </a:p>
                  </a:txBody>
                  <a:tcPr marL="8945" marR="8945" marT="894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FF"/>
                          </a:solidFill>
                          <a:effectLst/>
                          <a:latin typeface="Arial"/>
                        </a:rPr>
                        <a:t>ORG</a:t>
                      </a:r>
                    </a:p>
                  </a:txBody>
                  <a:tcPr marL="8945" marR="8945" marT="894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OBJ</a:t>
                      </a:r>
                    </a:p>
                  </a:txBody>
                  <a:tcPr marL="8945" marR="8945" marT="894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FF"/>
                          </a:solidFill>
                          <a:effectLst/>
                          <a:latin typeface="Arial"/>
                        </a:rPr>
                        <a:t>SOBJ</a:t>
                      </a:r>
                    </a:p>
                  </a:txBody>
                  <a:tcPr marL="8945" marR="8945" marT="894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SSO</a:t>
                      </a:r>
                    </a:p>
                  </a:txBody>
                  <a:tcPr marL="8945" marR="8945" marT="894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SRC</a:t>
                      </a:r>
                    </a:p>
                  </a:txBody>
                  <a:tcPr marL="8945" marR="8945" marT="894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SSRC</a:t>
                      </a:r>
                    </a:p>
                  </a:txBody>
                  <a:tcPr marL="8945" marR="8945" marT="894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04800" y="3733800"/>
            <a:ext cx="487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Transaction </a:t>
            </a:r>
            <a:r>
              <a:rPr lang="en-US" sz="2800" u="sng" dirty="0" smtClean="0"/>
              <a:t>with</a:t>
            </a:r>
            <a:r>
              <a:rPr lang="en-US" sz="2800" dirty="0" smtClean="0"/>
              <a:t> Structure:</a:t>
            </a:r>
            <a:endParaRPr lang="en-US" sz="28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597FE-EE58-4C0B-B784-2538B7660C7B}" type="slidenum">
              <a:rPr lang="en-US" smtClean="0"/>
              <a:pPr/>
              <a:t>46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5562600"/>
            <a:ext cx="8305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u="sng" dirty="0" smtClean="0">
                <a:solidFill>
                  <a:srgbClr val="0000FF"/>
                </a:solidFill>
              </a:rPr>
              <a:t>Translation</a:t>
            </a:r>
            <a:r>
              <a:rPr lang="en-US" sz="2000" b="1" i="1" dirty="0" smtClean="0">
                <a:solidFill>
                  <a:srgbClr val="0000FF"/>
                </a:solidFill>
              </a:rPr>
              <a:t>: An expenditure transaction in the self-support fund, budget 011-2700, for registration fees in the amount of $125.00</a:t>
            </a:r>
            <a:endParaRPr lang="en-US" sz="2000" b="1" i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6305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685800"/>
          </a:xfrm>
        </p:spPr>
        <p:txBody>
          <a:bodyPr>
            <a:noAutofit/>
          </a:bodyPr>
          <a:lstStyle/>
          <a:p>
            <a:r>
              <a:rPr lang="en-US" sz="3200" dirty="0" smtClean="0"/>
              <a:t>Account Structure Elements (fill in the blanks)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1447800"/>
          </a:xfrm>
          <a:ln w="12700"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en-US" sz="1800" dirty="0"/>
          </a:p>
          <a:p>
            <a:pPr marL="0" indent="0" algn="ctr">
              <a:buNone/>
            </a:pPr>
            <a:r>
              <a:rPr lang="en-US" sz="2800" b="1" i="1" dirty="0" smtClean="0">
                <a:solidFill>
                  <a:srgbClr val="0000FF"/>
                </a:solidFill>
              </a:rPr>
              <a:t>Expenditure</a:t>
            </a:r>
            <a:r>
              <a:rPr lang="en-US" sz="2800" i="1" dirty="0" smtClean="0"/>
              <a:t> Transaction w/o Structure:</a:t>
            </a:r>
          </a:p>
          <a:p>
            <a:pPr marL="0" indent="0" algn="ctr">
              <a:buNone/>
            </a:pPr>
            <a:r>
              <a:rPr lang="en-US" sz="3600" dirty="0" smtClean="0">
                <a:solidFill>
                  <a:srgbClr val="0000FF"/>
                </a:solidFill>
              </a:rPr>
              <a:t>0021480112700EG	</a:t>
            </a:r>
            <a:r>
              <a:rPr lang="en-US" sz="3600" dirty="0" smtClean="0">
                <a:solidFill>
                  <a:srgbClr val="008000"/>
                </a:solidFill>
              </a:rPr>
              <a:t>$125.00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2713949"/>
              </p:ext>
            </p:extLst>
          </p:nvPr>
        </p:nvGraphicFramePr>
        <p:xfrm>
          <a:off x="457200" y="4248692"/>
          <a:ext cx="8229600" cy="856708"/>
        </p:xfrm>
        <a:graphic>
          <a:graphicData uri="http://schemas.openxmlformats.org/drawingml/2006/table">
            <a:tbl>
              <a:tblPr/>
              <a:tblGrid>
                <a:gridCol w="9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4866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1509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5811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7469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81342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533400">
                <a:tc>
                  <a:txBody>
                    <a:bodyPr/>
                    <a:lstStyle/>
                    <a:p>
                      <a:pPr algn="ctr" fontAlgn="b"/>
                      <a:endParaRPr lang="en-US" sz="3200" b="0" i="0" u="none" strike="noStrike" dirty="0">
                        <a:solidFill>
                          <a:srgbClr val="0000FF"/>
                        </a:solidFill>
                        <a:effectLst/>
                        <a:latin typeface="Calibri"/>
                      </a:endParaRPr>
                    </a:p>
                  </a:txBody>
                  <a:tcPr marL="8945" marR="8945" marT="894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0" i="0" u="none" strike="noStrike" dirty="0">
                          <a:solidFill>
                            <a:srgbClr val="0000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945" marR="8945" marT="894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3200" b="0" i="0" u="none" strike="noStrike" dirty="0">
                        <a:solidFill>
                          <a:srgbClr val="0000FF"/>
                        </a:solidFill>
                        <a:effectLst/>
                        <a:latin typeface="Calibri"/>
                      </a:endParaRPr>
                    </a:p>
                  </a:txBody>
                  <a:tcPr marL="8945" marR="8945" marT="894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3200" b="0" i="0" u="none" strike="noStrike" dirty="0">
                        <a:solidFill>
                          <a:srgbClr val="0000FF"/>
                        </a:solidFill>
                        <a:effectLst/>
                        <a:latin typeface="Calibri"/>
                      </a:endParaRPr>
                    </a:p>
                  </a:txBody>
                  <a:tcPr marL="8945" marR="8945" marT="894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3200" b="0" i="0" u="none" strike="noStrike" dirty="0">
                        <a:solidFill>
                          <a:srgbClr val="0000FF"/>
                        </a:solidFill>
                        <a:effectLst/>
                        <a:latin typeface="Calibri"/>
                      </a:endParaRPr>
                    </a:p>
                  </a:txBody>
                  <a:tcPr marL="8945" marR="8945" marT="894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0" i="0" u="none" strike="noStrike" dirty="0">
                          <a:solidFill>
                            <a:srgbClr val="0000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945" marR="8945" marT="894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3200" b="0" i="0" u="none" strike="noStrike" dirty="0">
                        <a:solidFill>
                          <a:srgbClr val="0000FF"/>
                        </a:solidFill>
                        <a:effectLst/>
                        <a:latin typeface="Calibri"/>
                      </a:endParaRPr>
                    </a:p>
                  </a:txBody>
                  <a:tcPr marL="8945" marR="8945" marT="894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945" marR="8945" marT="894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945" marR="8945" marT="894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945" marR="8945" marT="894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330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FF"/>
                          </a:solidFill>
                          <a:effectLst/>
                          <a:latin typeface="Arial"/>
                        </a:rPr>
                        <a:t>TC</a:t>
                      </a:r>
                    </a:p>
                  </a:txBody>
                  <a:tcPr marL="8945" marR="8945" marT="894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</a:t>
                      </a:r>
                    </a:p>
                  </a:txBody>
                  <a:tcPr marL="8945" marR="8945" marT="894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FF"/>
                          </a:solidFill>
                          <a:effectLst/>
                          <a:latin typeface="Arial"/>
                        </a:rPr>
                        <a:t>APPR</a:t>
                      </a:r>
                    </a:p>
                  </a:txBody>
                  <a:tcPr marL="8945" marR="8945" marT="894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FF"/>
                          </a:solidFill>
                          <a:effectLst/>
                          <a:latin typeface="Arial"/>
                        </a:rPr>
                        <a:t>PRG</a:t>
                      </a:r>
                    </a:p>
                  </a:txBody>
                  <a:tcPr marL="8945" marR="8945" marT="894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FF"/>
                          </a:solidFill>
                          <a:effectLst/>
                          <a:latin typeface="Arial"/>
                        </a:rPr>
                        <a:t>ORG</a:t>
                      </a:r>
                    </a:p>
                  </a:txBody>
                  <a:tcPr marL="8945" marR="8945" marT="894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OBJ</a:t>
                      </a:r>
                    </a:p>
                  </a:txBody>
                  <a:tcPr marL="8945" marR="8945" marT="894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FF"/>
                          </a:solidFill>
                          <a:effectLst/>
                          <a:latin typeface="Arial"/>
                        </a:rPr>
                        <a:t>SOBJ</a:t>
                      </a:r>
                    </a:p>
                  </a:txBody>
                  <a:tcPr marL="8945" marR="8945" marT="894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SSO</a:t>
                      </a:r>
                    </a:p>
                  </a:txBody>
                  <a:tcPr marL="8945" marR="8945" marT="894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SRC</a:t>
                      </a:r>
                    </a:p>
                  </a:txBody>
                  <a:tcPr marL="8945" marR="8945" marT="894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SSRC</a:t>
                      </a:r>
                    </a:p>
                  </a:txBody>
                  <a:tcPr marL="8945" marR="8945" marT="894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04800" y="3733800"/>
            <a:ext cx="487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Transaction </a:t>
            </a:r>
            <a:r>
              <a:rPr lang="en-US" sz="2800" u="sng" dirty="0" smtClean="0"/>
              <a:t>with</a:t>
            </a:r>
            <a:r>
              <a:rPr lang="en-US" sz="2800" dirty="0" smtClean="0"/>
              <a:t> Structure:</a:t>
            </a:r>
            <a:endParaRPr lang="en-US" sz="28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597FE-EE58-4C0B-B784-2538B7660C7B}" type="slidenum">
              <a:rPr lang="en-US" smtClean="0"/>
              <a:pPr/>
              <a:t>47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5562600"/>
            <a:ext cx="8305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u="sng" dirty="0" smtClean="0">
                <a:solidFill>
                  <a:srgbClr val="0000FF"/>
                </a:solidFill>
              </a:rPr>
              <a:t>Translation</a:t>
            </a:r>
            <a:r>
              <a:rPr lang="en-US" sz="2000" b="1" i="1" dirty="0" smtClean="0">
                <a:solidFill>
                  <a:srgbClr val="0000FF"/>
                </a:solidFill>
              </a:rPr>
              <a:t>: An expenditure transaction in the self-support fund, budget 011-2700, for registration fees in the amount of $125.00</a:t>
            </a:r>
            <a:endParaRPr lang="en-US" sz="2000" b="1" i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5487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Revenue Source Codes (SRC)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5800" y="1447800"/>
            <a:ext cx="7391400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3200" dirty="0" smtClean="0"/>
              <a:t>Revenue Source code tells us exactly that – the </a:t>
            </a:r>
            <a:r>
              <a:rPr lang="en-US" sz="32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source of the revenue received</a:t>
            </a:r>
            <a:r>
              <a:rPr lang="en-US" sz="3200" dirty="0" smtClean="0"/>
              <a:t>.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3200" dirty="0" smtClean="0"/>
              <a:t>And, to a certain degree, tells us something about how the money should be used.</a:t>
            </a:r>
          </a:p>
          <a:p>
            <a:pPr>
              <a:buNone/>
            </a:pPr>
            <a:endParaRPr lang="en-US" sz="1600" dirty="0" smtClean="0"/>
          </a:p>
          <a:p>
            <a:pPr>
              <a:buNone/>
            </a:pPr>
            <a:r>
              <a:rPr lang="en-US" sz="2800" dirty="0" smtClean="0"/>
              <a:t>Examples: </a:t>
            </a:r>
          </a:p>
          <a:p>
            <a:pPr>
              <a:buNone/>
            </a:pPr>
            <a:r>
              <a:rPr lang="en-US" sz="2800" dirty="0" smtClean="0"/>
              <a:t>0424 – Tuition Revenue</a:t>
            </a:r>
          </a:p>
          <a:p>
            <a:pPr>
              <a:buNone/>
            </a:pPr>
            <a:r>
              <a:rPr lang="en-US" sz="2800" dirty="0" smtClean="0"/>
              <a:t>0430 – Dedicated Student Fee (e.g. lab fees)</a:t>
            </a:r>
            <a:endParaRPr lang="en-US" sz="2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597FE-EE58-4C0B-B784-2538B7660C7B}" type="slidenum">
              <a:rPr lang="en-US" smtClean="0"/>
              <a:pPr/>
              <a:t>48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7747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r>
              <a:rPr lang="en-US" sz="4000" dirty="0" smtClean="0"/>
              <a:t>SRC REV Examples</a:t>
            </a:r>
            <a:endParaRPr lang="en-US" sz="40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133600" y="1219194"/>
          <a:ext cx="4876800" cy="5181610"/>
        </p:xfrm>
        <a:graphic>
          <a:graphicData uri="http://schemas.openxmlformats.org/drawingml/2006/table">
            <a:tbl>
              <a:tblPr/>
              <a:tblGrid>
                <a:gridCol w="12844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923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115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SRC REV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0C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DESCRIPTION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115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0384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0C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DEPT OF EDUCATION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115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0402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0C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INCOME FROM PROPERTY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115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0424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0C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TUITION &amp; FEES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115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0430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0C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DEDICATED 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STUDENT 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FEES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115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0485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0C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IMMATERIAL ADJ-PRIOR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115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0499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0C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OTHER REVENUE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115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0541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0C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CONTRIBUTIONS &amp; GRANTS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115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0542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0C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LOCAL GOV CONTR/GRNT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115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0543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0C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ST GOVE CONTR/GRANT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115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0621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0C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FUND TRANSFERS - IN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115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0622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0C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FUND TRANSFERS - OUT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70115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0782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0C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INTRA-FUND TRANSFER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70115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0999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0C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OPENING ENTRIES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597FE-EE58-4C0B-B784-2538B7660C7B}" type="slidenum">
              <a:rPr lang="en-US" smtClean="0"/>
              <a:pPr/>
              <a:t>49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7386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143000"/>
            <a:ext cx="8001001" cy="411480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– very importantly, we’ll begin developing an understanding of the </a:t>
            </a:r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.…</a:t>
            </a:r>
          </a:p>
          <a:p>
            <a:pPr algn="ctr">
              <a:buNone/>
            </a:pPr>
            <a:endParaRPr lang="en-US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Revenue 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SubSource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(SSRC)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The SSRC helps us separate the revenue sources more exactly.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The SSRC is “tied” to the Revenue Source (SRC) and to individual budgets.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The </a:t>
            </a:r>
            <a:r>
              <a:rPr lang="en-US" b="1" dirty="0" smtClean="0">
                <a:solidFill>
                  <a:srgbClr val="0000FF"/>
                </a:solidFill>
              </a:rPr>
              <a:t>SSRC</a:t>
            </a:r>
            <a:r>
              <a:rPr lang="en-US" dirty="0" smtClean="0"/>
              <a:t> is also known as </a:t>
            </a:r>
            <a:r>
              <a:rPr lang="en-US" b="1" dirty="0" smtClean="0">
                <a:solidFill>
                  <a:srgbClr val="0000FF"/>
                </a:solidFill>
              </a:rPr>
              <a:t>FEE CODE </a:t>
            </a:r>
            <a:r>
              <a:rPr lang="en-US" dirty="0" smtClean="0"/>
              <a:t>(they are the same thing).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597FE-EE58-4C0B-B784-2538B7660C7B}" type="slidenum">
              <a:rPr lang="en-US" smtClean="0"/>
              <a:pPr/>
              <a:t>50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2285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1600200"/>
          </a:xfr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endParaRPr lang="en-US" i="1" dirty="0" smtClean="0"/>
          </a:p>
          <a:p>
            <a:pPr marL="0" indent="0" algn="ctr">
              <a:buNone/>
            </a:pPr>
            <a:r>
              <a:rPr lang="en-US" b="1" i="1" dirty="0" smtClean="0">
                <a:solidFill>
                  <a:srgbClr val="0000FF"/>
                </a:solidFill>
              </a:rPr>
              <a:t>Revenue</a:t>
            </a:r>
            <a:r>
              <a:rPr lang="en-US" i="1" dirty="0" smtClean="0"/>
              <a:t> Transaction w/o Structure:</a:t>
            </a:r>
          </a:p>
          <a:p>
            <a:pPr marL="0" indent="0" algn="ctr">
              <a:buNone/>
            </a:pPr>
            <a:endParaRPr lang="en-US" sz="1400" dirty="0" smtClean="0"/>
          </a:p>
          <a:p>
            <a:pPr marL="0" indent="0" algn="ctr">
              <a:buNone/>
            </a:pPr>
            <a:r>
              <a:rPr lang="en-US" dirty="0" smtClean="0">
                <a:solidFill>
                  <a:srgbClr val="0000FF"/>
                </a:solidFill>
              </a:rPr>
              <a:t>02314801127000430HR   </a:t>
            </a:r>
            <a:r>
              <a:rPr lang="en-US" dirty="0" smtClean="0">
                <a:solidFill>
                  <a:srgbClr val="008000"/>
                </a:solidFill>
              </a:rPr>
              <a:t>$70.00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4573426"/>
              </p:ext>
            </p:extLst>
          </p:nvPr>
        </p:nvGraphicFramePr>
        <p:xfrm>
          <a:off x="457200" y="3828553"/>
          <a:ext cx="8382001" cy="782872"/>
        </p:xfrm>
        <a:graphic>
          <a:graphicData uri="http://schemas.openxmlformats.org/drawingml/2006/table">
            <a:tbl>
              <a:tblPr/>
              <a:tblGrid>
                <a:gridCol w="76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2935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2089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0235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99060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0" i="0" u="none" strike="noStrike" dirty="0">
                          <a:solidFill>
                            <a:srgbClr val="0000FF"/>
                          </a:solidFill>
                          <a:effectLst/>
                          <a:latin typeface="Calibri"/>
                        </a:rPr>
                        <a:t>023</a:t>
                      </a:r>
                    </a:p>
                  </a:txBody>
                  <a:tcPr marL="8945" marR="8945" marT="894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0" i="0" u="none" strike="noStrike" dirty="0">
                          <a:solidFill>
                            <a:srgbClr val="0000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945" marR="8945" marT="894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0" i="0" u="none" strike="noStrike" dirty="0">
                          <a:solidFill>
                            <a:srgbClr val="0000FF"/>
                          </a:solidFill>
                          <a:effectLst/>
                          <a:latin typeface="Calibri"/>
                        </a:rPr>
                        <a:t>148</a:t>
                      </a:r>
                    </a:p>
                  </a:txBody>
                  <a:tcPr marL="8945" marR="8945" marT="894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0" i="0" u="none" strike="noStrike" dirty="0">
                          <a:solidFill>
                            <a:srgbClr val="0000FF"/>
                          </a:solidFill>
                          <a:effectLst/>
                          <a:latin typeface="Calibri"/>
                        </a:rPr>
                        <a:t>011</a:t>
                      </a:r>
                    </a:p>
                  </a:txBody>
                  <a:tcPr marL="8945" marR="8945" marT="894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0" i="0" u="none" strike="noStrike" dirty="0">
                          <a:solidFill>
                            <a:srgbClr val="0000FF"/>
                          </a:solidFill>
                          <a:effectLst/>
                          <a:latin typeface="Calibri"/>
                        </a:rPr>
                        <a:t>2</a:t>
                      </a:r>
                      <a:r>
                        <a:rPr lang="en-US" sz="32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Calibri"/>
                        </a:rPr>
                        <a:t>700</a:t>
                      </a:r>
                      <a:endParaRPr lang="en-US" sz="3200" b="0" i="0" u="none" strike="noStrike" dirty="0">
                        <a:solidFill>
                          <a:srgbClr val="0000FF"/>
                        </a:solidFill>
                        <a:effectLst/>
                        <a:latin typeface="Calibri"/>
                      </a:endParaRPr>
                    </a:p>
                  </a:txBody>
                  <a:tcPr marL="8945" marR="8945" marT="894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0" i="0" u="none" strike="noStrike" dirty="0">
                          <a:solidFill>
                            <a:srgbClr val="0000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945" marR="8945" marT="894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0" i="0" u="none" strike="noStrike" dirty="0">
                          <a:solidFill>
                            <a:srgbClr val="0000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945" marR="8945" marT="894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0" i="0" u="none" strike="noStrike" dirty="0">
                          <a:solidFill>
                            <a:srgbClr val="0000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945" marR="8945" marT="894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0" i="0" u="none" strike="noStrike" dirty="0">
                          <a:solidFill>
                            <a:srgbClr val="0000FF"/>
                          </a:solidFill>
                          <a:effectLst/>
                          <a:latin typeface="Calibri"/>
                        </a:rPr>
                        <a:t>0430</a:t>
                      </a:r>
                    </a:p>
                  </a:txBody>
                  <a:tcPr marL="8945" marR="8945" marT="894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0" i="0" u="none" strike="noStrike" dirty="0">
                          <a:solidFill>
                            <a:srgbClr val="0000FF"/>
                          </a:solidFill>
                          <a:effectLst/>
                          <a:latin typeface="Calibri"/>
                        </a:rPr>
                        <a:t>HR</a:t>
                      </a:r>
                    </a:p>
                  </a:txBody>
                  <a:tcPr marL="8945" marR="8945" marT="894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624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FF"/>
                          </a:solidFill>
                          <a:effectLst/>
                          <a:latin typeface="Arial"/>
                        </a:rPr>
                        <a:t>TC</a:t>
                      </a:r>
                    </a:p>
                  </a:txBody>
                  <a:tcPr marL="8945" marR="8945" marT="894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</a:t>
                      </a:r>
                    </a:p>
                  </a:txBody>
                  <a:tcPr marL="8945" marR="8945" marT="894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1" i="0" u="none" strike="noStrike" kern="1200" dirty="0">
                          <a:solidFill>
                            <a:srgbClr val="0000FF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APPR</a:t>
                      </a:r>
                    </a:p>
                  </a:txBody>
                  <a:tcPr marL="8945" marR="8945" marT="894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1" i="0" u="none" strike="noStrike" kern="1200" dirty="0">
                          <a:solidFill>
                            <a:srgbClr val="0000FF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PRG</a:t>
                      </a:r>
                    </a:p>
                  </a:txBody>
                  <a:tcPr marL="8945" marR="8945" marT="894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1" i="0" u="none" strike="noStrike" kern="1200" dirty="0">
                          <a:solidFill>
                            <a:srgbClr val="0000FF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ORG</a:t>
                      </a:r>
                    </a:p>
                  </a:txBody>
                  <a:tcPr marL="8945" marR="8945" marT="894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OBJ</a:t>
                      </a:r>
                    </a:p>
                  </a:txBody>
                  <a:tcPr marL="8945" marR="8945" marT="894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SOBJ</a:t>
                      </a:r>
                    </a:p>
                  </a:txBody>
                  <a:tcPr marL="8945" marR="8945" marT="894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SSO</a:t>
                      </a:r>
                    </a:p>
                  </a:txBody>
                  <a:tcPr marL="8945" marR="8945" marT="894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1" i="0" u="none" strike="noStrike" kern="1200" dirty="0">
                          <a:solidFill>
                            <a:srgbClr val="0000FF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SRC</a:t>
                      </a:r>
                    </a:p>
                  </a:txBody>
                  <a:tcPr marL="8945" marR="8945" marT="894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1" i="0" u="none" strike="noStrike" kern="1200" dirty="0">
                          <a:solidFill>
                            <a:srgbClr val="0000FF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SSRC</a:t>
                      </a:r>
                    </a:p>
                  </a:txBody>
                  <a:tcPr marL="8945" marR="8945" marT="894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597FE-EE58-4C0B-B784-2538B7660C7B}" type="slidenum">
              <a:rPr lang="en-US" smtClean="0"/>
              <a:pPr/>
              <a:t>51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81000" y="3286780"/>
            <a:ext cx="487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Transaction </a:t>
            </a:r>
            <a:r>
              <a:rPr lang="en-US" sz="2800" u="sng" dirty="0" smtClean="0"/>
              <a:t>with</a:t>
            </a:r>
            <a:r>
              <a:rPr lang="en-US" sz="2800" dirty="0" smtClean="0"/>
              <a:t> Structure: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494778" y="5029200"/>
            <a:ext cx="8305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u="sng" dirty="0" smtClean="0">
                <a:solidFill>
                  <a:srgbClr val="0000FF"/>
                </a:solidFill>
              </a:rPr>
              <a:t>Translation</a:t>
            </a:r>
            <a:r>
              <a:rPr lang="en-US" sz="2000" b="1" i="1" dirty="0" smtClean="0">
                <a:solidFill>
                  <a:srgbClr val="0000FF"/>
                </a:solidFill>
              </a:rPr>
              <a:t>: An revenue transaction in the self-support fund, budget 011-2700, for dedicated student fee, Electronics Lab - in the amount of $70.00</a:t>
            </a:r>
            <a:endParaRPr lang="en-US" sz="2000" b="1" i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9829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1600716"/>
          </a:xfr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endParaRPr lang="en-US" i="1" dirty="0" smtClean="0"/>
          </a:p>
          <a:p>
            <a:pPr marL="0" indent="0" algn="ctr">
              <a:buNone/>
            </a:pPr>
            <a:r>
              <a:rPr lang="en-US" b="1" i="1" dirty="0" smtClean="0">
                <a:solidFill>
                  <a:srgbClr val="0000FF"/>
                </a:solidFill>
              </a:rPr>
              <a:t>Revenue</a:t>
            </a:r>
            <a:r>
              <a:rPr lang="en-US" i="1" dirty="0" smtClean="0"/>
              <a:t> Transaction w/o Structure:</a:t>
            </a:r>
          </a:p>
          <a:p>
            <a:pPr marL="0" indent="0" algn="ctr">
              <a:buNone/>
            </a:pPr>
            <a:endParaRPr lang="en-US" sz="1400" dirty="0" smtClean="0"/>
          </a:p>
          <a:p>
            <a:pPr marL="0" indent="0" algn="ctr">
              <a:buNone/>
            </a:pPr>
            <a:r>
              <a:rPr lang="en-US" dirty="0" smtClean="0">
                <a:solidFill>
                  <a:srgbClr val="0000FF"/>
                </a:solidFill>
              </a:rPr>
              <a:t>02314801127000430HR   </a:t>
            </a:r>
            <a:r>
              <a:rPr lang="en-US" dirty="0" smtClean="0">
                <a:solidFill>
                  <a:srgbClr val="008000"/>
                </a:solidFill>
              </a:rPr>
              <a:t>$70.00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8559714"/>
              </p:ext>
            </p:extLst>
          </p:nvPr>
        </p:nvGraphicFramePr>
        <p:xfrm>
          <a:off x="457200" y="3828553"/>
          <a:ext cx="8382001" cy="782872"/>
        </p:xfrm>
        <a:graphic>
          <a:graphicData uri="http://schemas.openxmlformats.org/drawingml/2006/table">
            <a:tbl>
              <a:tblPr/>
              <a:tblGrid>
                <a:gridCol w="76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2935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2089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0235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99060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algn="ctr" fontAlgn="b"/>
                      <a:endParaRPr lang="en-US" sz="3200" b="0" i="0" u="none" strike="noStrike" dirty="0">
                        <a:solidFill>
                          <a:srgbClr val="0000FF"/>
                        </a:solidFill>
                        <a:effectLst/>
                        <a:latin typeface="Calibri"/>
                      </a:endParaRPr>
                    </a:p>
                  </a:txBody>
                  <a:tcPr marL="8945" marR="8945" marT="894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0" i="0" u="none" strike="noStrike" dirty="0">
                          <a:solidFill>
                            <a:srgbClr val="0000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945" marR="8945" marT="894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3200" b="0" i="0" u="none" strike="noStrike" dirty="0">
                        <a:solidFill>
                          <a:srgbClr val="0000FF"/>
                        </a:solidFill>
                        <a:effectLst/>
                        <a:latin typeface="Calibri"/>
                      </a:endParaRPr>
                    </a:p>
                  </a:txBody>
                  <a:tcPr marL="8945" marR="8945" marT="894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3200" b="0" i="0" u="none" strike="noStrike" dirty="0">
                        <a:solidFill>
                          <a:srgbClr val="0000FF"/>
                        </a:solidFill>
                        <a:effectLst/>
                        <a:latin typeface="Calibri"/>
                      </a:endParaRPr>
                    </a:p>
                  </a:txBody>
                  <a:tcPr marL="8945" marR="8945" marT="894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3200" b="0" i="0" u="none" strike="noStrike" dirty="0">
                        <a:solidFill>
                          <a:srgbClr val="0000FF"/>
                        </a:solidFill>
                        <a:effectLst/>
                        <a:latin typeface="Calibri"/>
                      </a:endParaRPr>
                    </a:p>
                  </a:txBody>
                  <a:tcPr marL="8945" marR="8945" marT="894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0" i="0" u="none" strike="noStrike" dirty="0">
                          <a:solidFill>
                            <a:srgbClr val="0000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945" marR="8945" marT="894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0" i="0" u="none" strike="noStrike" dirty="0">
                          <a:solidFill>
                            <a:srgbClr val="0000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945" marR="8945" marT="894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0" i="0" u="none" strike="noStrike" dirty="0">
                          <a:solidFill>
                            <a:srgbClr val="0000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945" marR="8945" marT="894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3200" b="0" i="0" u="none" strike="noStrike" dirty="0">
                        <a:solidFill>
                          <a:srgbClr val="0000FF"/>
                        </a:solidFill>
                        <a:effectLst/>
                        <a:latin typeface="Calibri"/>
                      </a:endParaRPr>
                    </a:p>
                  </a:txBody>
                  <a:tcPr marL="8945" marR="8945" marT="894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3200" b="0" i="0" u="none" strike="noStrike" dirty="0">
                        <a:solidFill>
                          <a:srgbClr val="0000FF"/>
                        </a:solidFill>
                        <a:effectLst/>
                        <a:latin typeface="Calibri"/>
                      </a:endParaRPr>
                    </a:p>
                  </a:txBody>
                  <a:tcPr marL="8945" marR="8945" marT="894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624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FF"/>
                          </a:solidFill>
                          <a:effectLst/>
                          <a:latin typeface="Arial"/>
                        </a:rPr>
                        <a:t>TC</a:t>
                      </a:r>
                    </a:p>
                  </a:txBody>
                  <a:tcPr marL="8945" marR="8945" marT="894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</a:t>
                      </a:r>
                    </a:p>
                  </a:txBody>
                  <a:tcPr marL="8945" marR="8945" marT="894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1" i="0" u="none" strike="noStrike" kern="1200" dirty="0">
                          <a:solidFill>
                            <a:srgbClr val="0000FF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APPR</a:t>
                      </a:r>
                    </a:p>
                  </a:txBody>
                  <a:tcPr marL="8945" marR="8945" marT="894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1" i="0" u="none" strike="noStrike" kern="1200" dirty="0">
                          <a:solidFill>
                            <a:srgbClr val="0000FF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PRG</a:t>
                      </a:r>
                    </a:p>
                  </a:txBody>
                  <a:tcPr marL="8945" marR="8945" marT="894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1" i="0" u="none" strike="noStrike" kern="1200" dirty="0">
                          <a:solidFill>
                            <a:srgbClr val="0000FF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ORG</a:t>
                      </a:r>
                    </a:p>
                  </a:txBody>
                  <a:tcPr marL="8945" marR="8945" marT="894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OBJ</a:t>
                      </a:r>
                    </a:p>
                  </a:txBody>
                  <a:tcPr marL="8945" marR="8945" marT="894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SOBJ</a:t>
                      </a:r>
                    </a:p>
                  </a:txBody>
                  <a:tcPr marL="8945" marR="8945" marT="894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SSO</a:t>
                      </a:r>
                    </a:p>
                  </a:txBody>
                  <a:tcPr marL="8945" marR="8945" marT="894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1" i="0" u="none" strike="noStrike" kern="1200" dirty="0">
                          <a:solidFill>
                            <a:srgbClr val="0000FF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SRC</a:t>
                      </a:r>
                    </a:p>
                  </a:txBody>
                  <a:tcPr marL="8945" marR="8945" marT="894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1" i="0" u="none" strike="noStrike" kern="1200" dirty="0">
                          <a:solidFill>
                            <a:srgbClr val="0000FF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SSRC</a:t>
                      </a:r>
                    </a:p>
                  </a:txBody>
                  <a:tcPr marL="8945" marR="8945" marT="894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597FE-EE58-4C0B-B784-2538B7660C7B}" type="slidenum">
              <a:rPr lang="en-US" smtClean="0"/>
              <a:pPr/>
              <a:t>52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81000" y="3286780"/>
            <a:ext cx="487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Transaction </a:t>
            </a:r>
            <a:r>
              <a:rPr lang="en-US" sz="2800" u="sng" dirty="0" smtClean="0"/>
              <a:t>with</a:t>
            </a:r>
            <a:r>
              <a:rPr lang="en-US" sz="2800" dirty="0" smtClean="0"/>
              <a:t> Structure: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494778" y="5029200"/>
            <a:ext cx="8305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u="sng" dirty="0" smtClean="0">
                <a:solidFill>
                  <a:srgbClr val="0000FF"/>
                </a:solidFill>
              </a:rPr>
              <a:t>Translation</a:t>
            </a:r>
            <a:r>
              <a:rPr lang="en-US" sz="2000" b="1" i="1" dirty="0" smtClean="0">
                <a:solidFill>
                  <a:srgbClr val="0000FF"/>
                </a:solidFill>
              </a:rPr>
              <a:t>: An revenue transaction in the self-support fund, budget 011-2700, for dedicated student fee, Electronics Lab - in the amount of $70.00</a:t>
            </a:r>
            <a:endParaRPr lang="en-US" sz="2000" b="1" i="1" dirty="0">
              <a:solidFill>
                <a:srgbClr val="0000FF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447800" y="283529"/>
            <a:ext cx="5791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REV Transaction: Fill in the Blanks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35185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054827"/>
              </p:ext>
            </p:extLst>
          </p:nvPr>
        </p:nvGraphicFramePr>
        <p:xfrm>
          <a:off x="457200" y="1524000"/>
          <a:ext cx="8229600" cy="1125110"/>
        </p:xfrm>
        <a:graphic>
          <a:graphicData uri="http://schemas.openxmlformats.org/drawingml/2006/table">
            <a:tbl>
              <a:tblPr/>
              <a:tblGrid>
                <a:gridCol w="9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4866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1509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5811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7469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81342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41521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rgbClr val="0000FF"/>
                          </a:solidFill>
                          <a:effectLst/>
                          <a:latin typeface="Calibri"/>
                        </a:rPr>
                        <a:t>002</a:t>
                      </a:r>
                    </a:p>
                  </a:txBody>
                  <a:tcPr marL="8945" marR="8945" marT="894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945" marR="8945" marT="894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rgbClr val="0000FF"/>
                          </a:solidFill>
                          <a:effectLst/>
                          <a:latin typeface="Calibri"/>
                        </a:rPr>
                        <a:t>148</a:t>
                      </a:r>
                    </a:p>
                  </a:txBody>
                  <a:tcPr marL="8945" marR="8945" marT="894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rgbClr val="0000FF"/>
                          </a:solidFill>
                          <a:effectLst/>
                          <a:latin typeface="Calibri"/>
                        </a:rPr>
                        <a:t>011</a:t>
                      </a:r>
                    </a:p>
                  </a:txBody>
                  <a:tcPr marL="8945" marR="8945" marT="894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rgbClr val="0000FF"/>
                          </a:solidFill>
                          <a:effectLst/>
                          <a:latin typeface="Calibri"/>
                        </a:rPr>
                        <a:t>3700</a:t>
                      </a:r>
                    </a:p>
                  </a:txBody>
                  <a:tcPr marL="8945" marR="8945" marT="894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945" marR="8945" marT="894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rgbClr val="0000FF"/>
                          </a:solidFill>
                          <a:effectLst/>
                          <a:latin typeface="Calibri"/>
                        </a:rPr>
                        <a:t>EG</a:t>
                      </a:r>
                    </a:p>
                  </a:txBody>
                  <a:tcPr marL="8945" marR="8945" marT="894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945" marR="8945" marT="894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945" marR="8945" marT="894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945" marR="8945" marT="894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25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FF"/>
                          </a:solidFill>
                          <a:effectLst/>
                          <a:latin typeface="Arial"/>
                        </a:rPr>
                        <a:t>Transaction Code</a:t>
                      </a:r>
                    </a:p>
                  </a:txBody>
                  <a:tcPr marL="8945" marR="8945" marT="894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0A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Trans 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Reverse</a:t>
                      </a:r>
                    </a:p>
                  </a:txBody>
                  <a:tcPr marL="8945" marR="8945" marT="894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FF"/>
                          </a:solidFill>
                          <a:effectLst/>
                          <a:latin typeface="Arial"/>
                        </a:rPr>
                        <a:t>Appropriation Index</a:t>
                      </a:r>
                    </a:p>
                  </a:txBody>
                  <a:tcPr marL="8945" marR="8945" marT="894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0A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FF"/>
                          </a:solidFill>
                          <a:effectLst/>
                          <a:latin typeface="Arial"/>
                        </a:rPr>
                        <a:t>Program Index</a:t>
                      </a:r>
                    </a:p>
                  </a:txBody>
                  <a:tcPr marL="8945" marR="8945" marT="894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0A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FF"/>
                          </a:solidFill>
                          <a:effectLst/>
                          <a:latin typeface="Arial"/>
                        </a:rPr>
                        <a:t>Organization Index</a:t>
                      </a:r>
                    </a:p>
                  </a:txBody>
                  <a:tcPr marL="8945" marR="8945" marT="894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0A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Object</a:t>
                      </a:r>
                    </a:p>
                  </a:txBody>
                  <a:tcPr marL="8945" marR="8945" marT="894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FF"/>
                          </a:solidFill>
                          <a:effectLst/>
                          <a:latin typeface="Arial"/>
                        </a:rPr>
                        <a:t>Sub Object</a:t>
                      </a:r>
                    </a:p>
                  </a:txBody>
                  <a:tcPr marL="8945" marR="8945" marT="894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0A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SubSub Object</a:t>
                      </a:r>
                    </a:p>
                  </a:txBody>
                  <a:tcPr marL="8945" marR="8945" marT="894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Revenue Source</a:t>
                      </a:r>
                    </a:p>
                  </a:txBody>
                  <a:tcPr marL="8945" marR="8945" marT="894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Revenue SubSource</a:t>
                      </a:r>
                    </a:p>
                  </a:txBody>
                  <a:tcPr marL="8945" marR="8945" marT="894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69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FF"/>
                          </a:solidFill>
                          <a:effectLst/>
                          <a:latin typeface="Arial"/>
                        </a:rPr>
                        <a:t>TC</a:t>
                      </a:r>
                    </a:p>
                  </a:txBody>
                  <a:tcPr marL="8945" marR="8945" marT="894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</a:t>
                      </a:r>
                    </a:p>
                  </a:txBody>
                  <a:tcPr marL="8945" marR="8945" marT="894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FF"/>
                          </a:solidFill>
                          <a:effectLst/>
                          <a:latin typeface="Arial"/>
                        </a:rPr>
                        <a:t>APPR</a:t>
                      </a:r>
                    </a:p>
                  </a:txBody>
                  <a:tcPr marL="8945" marR="8945" marT="894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FF"/>
                          </a:solidFill>
                          <a:effectLst/>
                          <a:latin typeface="Arial"/>
                        </a:rPr>
                        <a:t>PRG</a:t>
                      </a:r>
                    </a:p>
                  </a:txBody>
                  <a:tcPr marL="8945" marR="8945" marT="894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FF"/>
                          </a:solidFill>
                          <a:effectLst/>
                          <a:latin typeface="Arial"/>
                        </a:rPr>
                        <a:t>ORG</a:t>
                      </a:r>
                    </a:p>
                  </a:txBody>
                  <a:tcPr marL="8945" marR="8945" marT="894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OBJ</a:t>
                      </a:r>
                    </a:p>
                  </a:txBody>
                  <a:tcPr marL="8945" marR="8945" marT="894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FF"/>
                          </a:solidFill>
                          <a:effectLst/>
                          <a:latin typeface="Arial"/>
                        </a:rPr>
                        <a:t>SOBJ</a:t>
                      </a:r>
                    </a:p>
                  </a:txBody>
                  <a:tcPr marL="8945" marR="8945" marT="894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SSO</a:t>
                      </a:r>
                    </a:p>
                  </a:txBody>
                  <a:tcPr marL="8945" marR="8945" marT="894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SRC</a:t>
                      </a:r>
                    </a:p>
                  </a:txBody>
                  <a:tcPr marL="8945" marR="8945" marT="894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SSRC</a:t>
                      </a:r>
                    </a:p>
                  </a:txBody>
                  <a:tcPr marL="8945" marR="8945" marT="894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9350342"/>
              </p:ext>
            </p:extLst>
          </p:nvPr>
        </p:nvGraphicFramePr>
        <p:xfrm>
          <a:off x="381000" y="3810000"/>
          <a:ext cx="8382000" cy="1139687"/>
        </p:xfrm>
        <a:graphic>
          <a:graphicData uri="http://schemas.openxmlformats.org/drawingml/2006/table">
            <a:tbl>
              <a:tblPr/>
              <a:tblGrid>
                <a:gridCol w="990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13083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rgbClr val="0000FF"/>
                          </a:solidFill>
                          <a:effectLst/>
                          <a:latin typeface="Calibri"/>
                        </a:rPr>
                        <a:t>023</a:t>
                      </a:r>
                    </a:p>
                  </a:txBody>
                  <a:tcPr marL="8945" marR="8945" marT="894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945" marR="8945" marT="894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rgbClr val="0000FF"/>
                          </a:solidFill>
                          <a:effectLst/>
                          <a:latin typeface="Calibri"/>
                        </a:rPr>
                        <a:t>148</a:t>
                      </a:r>
                    </a:p>
                  </a:txBody>
                  <a:tcPr marL="8945" marR="8945" marT="894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rgbClr val="0000FF"/>
                          </a:solidFill>
                          <a:effectLst/>
                          <a:latin typeface="Calibri"/>
                        </a:rPr>
                        <a:t>011</a:t>
                      </a:r>
                    </a:p>
                  </a:txBody>
                  <a:tcPr marL="8945" marR="8945" marT="894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rgbClr val="0000FF"/>
                          </a:solidFill>
                          <a:effectLst/>
                          <a:latin typeface="Calibri"/>
                        </a:rPr>
                        <a:t>3700</a:t>
                      </a:r>
                    </a:p>
                  </a:txBody>
                  <a:tcPr marL="8945" marR="8945" marT="894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945" marR="8945" marT="894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945" marR="8945" marT="894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945" marR="8945" marT="894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rgbClr val="0000FF"/>
                          </a:solidFill>
                          <a:effectLst/>
                          <a:latin typeface="Calibri"/>
                        </a:rPr>
                        <a:t>0430</a:t>
                      </a:r>
                    </a:p>
                  </a:txBody>
                  <a:tcPr marL="8945" marR="8945" marT="894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rgbClr val="0000FF"/>
                          </a:solidFill>
                          <a:effectLst/>
                          <a:latin typeface="Calibri"/>
                        </a:rPr>
                        <a:t>HR</a:t>
                      </a:r>
                    </a:p>
                  </a:txBody>
                  <a:tcPr marL="8945" marR="8945" marT="894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77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Arial"/>
                        </a:rPr>
                        <a:t>Transaction Code</a:t>
                      </a:r>
                      <a:endParaRPr lang="en-US" sz="1100" b="1" i="0" u="none" strike="noStrike" dirty="0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8945" marR="8945" marT="894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0A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Trans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Reverse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945" marR="8945" marT="894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FF"/>
                          </a:solidFill>
                          <a:effectLst/>
                          <a:latin typeface="Arial"/>
                        </a:rPr>
                        <a:t>Appropriation Index</a:t>
                      </a:r>
                    </a:p>
                  </a:txBody>
                  <a:tcPr marL="8945" marR="8945" marT="894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0A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FF"/>
                          </a:solidFill>
                          <a:effectLst/>
                          <a:latin typeface="Arial"/>
                        </a:rPr>
                        <a:t>Program Index</a:t>
                      </a:r>
                    </a:p>
                  </a:txBody>
                  <a:tcPr marL="8945" marR="8945" marT="894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0A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FF"/>
                          </a:solidFill>
                          <a:effectLst/>
                          <a:latin typeface="Arial"/>
                        </a:rPr>
                        <a:t>Organization Index</a:t>
                      </a:r>
                    </a:p>
                  </a:txBody>
                  <a:tcPr marL="8945" marR="8945" marT="894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0A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Object</a:t>
                      </a:r>
                    </a:p>
                  </a:txBody>
                  <a:tcPr marL="8945" marR="8945" marT="894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Sub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Object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945" marR="8945" marT="894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SubSub Object</a:t>
                      </a:r>
                    </a:p>
                  </a:txBody>
                  <a:tcPr marL="8945" marR="8945" marT="894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FF"/>
                          </a:solidFill>
                          <a:effectLst/>
                          <a:latin typeface="Arial"/>
                        </a:rPr>
                        <a:t>Revenue Source</a:t>
                      </a:r>
                    </a:p>
                  </a:txBody>
                  <a:tcPr marL="8945" marR="8945" marT="894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0A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FF"/>
                          </a:solidFill>
                          <a:effectLst/>
                          <a:latin typeface="Arial"/>
                        </a:rPr>
                        <a:t>Revenue SubSource</a:t>
                      </a:r>
                    </a:p>
                  </a:txBody>
                  <a:tcPr marL="8945" marR="8945" marT="894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0A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624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 dirty="0">
                          <a:solidFill>
                            <a:srgbClr val="0000FF"/>
                          </a:solidFill>
                          <a:effectLst/>
                          <a:latin typeface="Arial"/>
                        </a:rPr>
                        <a:t>TC</a:t>
                      </a:r>
                    </a:p>
                  </a:txBody>
                  <a:tcPr marL="8945" marR="8945" marT="894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</a:t>
                      </a:r>
                    </a:p>
                  </a:txBody>
                  <a:tcPr marL="8945" marR="8945" marT="894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 dirty="0">
                          <a:solidFill>
                            <a:srgbClr val="0000FF"/>
                          </a:solidFill>
                          <a:effectLst/>
                          <a:latin typeface="Arial"/>
                        </a:rPr>
                        <a:t>APPR</a:t>
                      </a:r>
                    </a:p>
                  </a:txBody>
                  <a:tcPr marL="8945" marR="8945" marT="894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 dirty="0">
                          <a:solidFill>
                            <a:srgbClr val="0000FF"/>
                          </a:solidFill>
                          <a:effectLst/>
                          <a:latin typeface="Arial"/>
                        </a:rPr>
                        <a:t>PRG</a:t>
                      </a:r>
                    </a:p>
                  </a:txBody>
                  <a:tcPr marL="8945" marR="8945" marT="894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 dirty="0">
                          <a:solidFill>
                            <a:srgbClr val="0000FF"/>
                          </a:solidFill>
                          <a:effectLst/>
                          <a:latin typeface="Arial"/>
                        </a:rPr>
                        <a:t>ORG</a:t>
                      </a:r>
                    </a:p>
                  </a:txBody>
                  <a:tcPr marL="8945" marR="8945" marT="894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OBJ</a:t>
                      </a:r>
                    </a:p>
                  </a:txBody>
                  <a:tcPr marL="8945" marR="8945" marT="894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SOBJ</a:t>
                      </a:r>
                    </a:p>
                  </a:txBody>
                  <a:tcPr marL="8945" marR="8945" marT="894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SSO</a:t>
                      </a:r>
                    </a:p>
                  </a:txBody>
                  <a:tcPr marL="8945" marR="8945" marT="894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 dirty="0">
                          <a:solidFill>
                            <a:srgbClr val="0000FF"/>
                          </a:solidFill>
                          <a:effectLst/>
                          <a:latin typeface="Arial"/>
                        </a:rPr>
                        <a:t>SRC</a:t>
                      </a:r>
                    </a:p>
                  </a:txBody>
                  <a:tcPr marL="8945" marR="8945" marT="894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 dirty="0">
                          <a:solidFill>
                            <a:srgbClr val="0000FF"/>
                          </a:solidFill>
                          <a:effectLst/>
                          <a:latin typeface="Arial"/>
                        </a:rPr>
                        <a:t>SSRC</a:t>
                      </a:r>
                    </a:p>
                  </a:txBody>
                  <a:tcPr marL="8945" marR="8945" marT="894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819400" y="833735"/>
            <a:ext cx="312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Expenditure Trans</a:t>
            </a:r>
            <a:endParaRPr lang="en-US" sz="2400" dirty="0"/>
          </a:p>
        </p:txBody>
      </p:sp>
      <p:sp>
        <p:nvSpPr>
          <p:cNvPr id="7" name="Rectangle 6"/>
          <p:cNvSpPr/>
          <p:nvPr/>
        </p:nvSpPr>
        <p:spPr>
          <a:xfrm>
            <a:off x="3124200" y="3200400"/>
            <a:ext cx="2514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 smtClean="0"/>
              <a:t>Revenue Trans</a:t>
            </a:r>
            <a:endParaRPr lang="en-US" sz="2400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597FE-EE58-4C0B-B784-2538B7660C7B}" type="slidenum">
              <a:rPr lang="en-US" smtClean="0"/>
              <a:pPr/>
              <a:t>53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1527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31242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Budget</a:t>
            </a:r>
            <a:r>
              <a:rPr lang="en-US" sz="5400" dirty="0" smtClean="0"/>
              <a:t> </a:t>
            </a:r>
            <a:r>
              <a:rPr lang="en-US" sz="5400" dirty="0"/>
              <a:t>is Your </a:t>
            </a:r>
            <a:r>
              <a:rPr lang="en-US" sz="54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Plan</a:t>
            </a:r>
          </a:p>
          <a:p>
            <a:pPr algn="ctr">
              <a:buNone/>
            </a:pPr>
            <a:endParaRPr lang="en-US" sz="3600" dirty="0"/>
          </a:p>
          <a:p>
            <a:pPr algn="ctr">
              <a:buNone/>
            </a:pPr>
            <a:r>
              <a:rPr lang="en-U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Accounting</a:t>
            </a:r>
            <a:r>
              <a:rPr lang="en-US" sz="5400" dirty="0"/>
              <a:t> is </a:t>
            </a:r>
            <a:r>
              <a:rPr lang="en-US" sz="5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Reality</a:t>
            </a:r>
          </a:p>
          <a:p>
            <a:pPr marL="0" indent="0">
              <a:buNone/>
            </a:pPr>
            <a:endParaRPr lang="en-US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1143000" y="685800"/>
            <a:ext cx="6705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i="1" dirty="0" smtClean="0"/>
              <a:t>This is important to remember….</a:t>
            </a:r>
            <a:endParaRPr lang="en-US" sz="2400" b="1" i="1" dirty="0"/>
          </a:p>
        </p:txBody>
      </p:sp>
    </p:spTree>
    <p:extLst>
      <p:ext uri="{BB962C8B-B14F-4D97-AF65-F5344CB8AC3E}">
        <p14:creationId xmlns:p14="http://schemas.microsoft.com/office/powerpoint/2010/main" val="2457247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447800"/>
            <a:ext cx="6858000" cy="3581400"/>
          </a:xfrm>
          <a:noFill/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 smtClean="0"/>
              <a:t>Your </a:t>
            </a:r>
            <a:r>
              <a:rPr lang="en-US" sz="4000" b="1" dirty="0" smtClean="0">
                <a:solidFill>
                  <a:srgbClr val="0000FF"/>
                </a:solidFill>
              </a:rPr>
              <a:t>Budget</a:t>
            </a:r>
            <a:r>
              <a:rPr lang="en-US" sz="4000" dirty="0" smtClean="0"/>
              <a:t> is </a:t>
            </a:r>
            <a:r>
              <a:rPr lang="en-US" sz="4000" u="sng" dirty="0" smtClean="0"/>
              <a:t>the result</a:t>
            </a:r>
            <a:r>
              <a:rPr lang="en-US" sz="4000" dirty="0" smtClean="0"/>
              <a:t> of constructing your</a:t>
            </a:r>
            <a:r>
              <a:rPr lang="en-US" sz="4000" b="1" dirty="0" smtClean="0"/>
              <a:t> </a:t>
            </a:r>
            <a:r>
              <a:rPr lang="en-US" sz="4000" b="1" dirty="0" smtClean="0">
                <a:solidFill>
                  <a:srgbClr val="0000FF"/>
                </a:solidFill>
              </a:rPr>
              <a:t>plan</a:t>
            </a:r>
            <a:r>
              <a:rPr lang="en-US" sz="4000" b="1" dirty="0" smtClean="0"/>
              <a:t> </a:t>
            </a:r>
            <a:r>
              <a:rPr lang="en-US" sz="4000" dirty="0" smtClean="0"/>
              <a:t>to spend money. When put online, your budget also represents an </a:t>
            </a:r>
            <a:r>
              <a:rPr lang="en-US" sz="4000" b="1" dirty="0" smtClean="0">
                <a:solidFill>
                  <a:srgbClr val="0000FF"/>
                </a:solidFill>
              </a:rPr>
              <a:t>approval</a:t>
            </a:r>
            <a:r>
              <a:rPr lang="en-US" sz="4000" b="1" dirty="0" smtClean="0"/>
              <a:t> </a:t>
            </a:r>
            <a:r>
              <a:rPr lang="en-US" sz="4000" dirty="0" smtClean="0"/>
              <a:t>to spend and its </a:t>
            </a:r>
            <a:r>
              <a:rPr lang="en-US" sz="4000" b="1" dirty="0" smtClean="0">
                <a:solidFill>
                  <a:srgbClr val="0000FF"/>
                </a:solidFill>
              </a:rPr>
              <a:t>limits</a:t>
            </a:r>
            <a:r>
              <a:rPr lang="en-US" sz="4000" dirty="0" smtClean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0533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447800"/>
            <a:ext cx="6629400" cy="304800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4000" dirty="0"/>
              <a:t>The </a:t>
            </a:r>
            <a:r>
              <a:rPr lang="en-US" sz="4000" b="1" dirty="0">
                <a:solidFill>
                  <a:srgbClr val="0000FF"/>
                </a:solidFill>
              </a:rPr>
              <a:t>Accounting Record</a:t>
            </a:r>
            <a:r>
              <a:rPr lang="en-US" sz="4000" b="1" dirty="0"/>
              <a:t> </a:t>
            </a:r>
            <a:r>
              <a:rPr lang="en-US" sz="4000" dirty="0" smtClean="0"/>
              <a:t>(</a:t>
            </a:r>
            <a:r>
              <a:rPr lang="en-US" sz="4000" dirty="0"/>
              <a:t>of revenue and expenditure transactions) displays the </a:t>
            </a:r>
            <a:r>
              <a:rPr lang="en-US" sz="4000" b="1" dirty="0" smtClean="0">
                <a:solidFill>
                  <a:srgbClr val="C00000"/>
                </a:solidFill>
              </a:rPr>
              <a:t>reality</a:t>
            </a:r>
            <a:r>
              <a:rPr lang="en-US" sz="4000" dirty="0" smtClean="0"/>
              <a:t> </a:t>
            </a:r>
            <a:r>
              <a:rPr lang="en-US" sz="4000" dirty="0"/>
              <a:t>of </a:t>
            </a:r>
            <a:r>
              <a:rPr lang="en-US" sz="4000" u="sng" dirty="0"/>
              <a:t>what </a:t>
            </a:r>
            <a:r>
              <a:rPr lang="en-US" sz="4000" u="sng" dirty="0" smtClean="0"/>
              <a:t>has </a:t>
            </a:r>
            <a:r>
              <a:rPr lang="en-US" sz="4000" b="1" u="sng" dirty="0" smtClean="0">
                <a:solidFill>
                  <a:srgbClr val="C00000"/>
                </a:solidFill>
              </a:rPr>
              <a:t>actually </a:t>
            </a:r>
            <a:r>
              <a:rPr lang="en-US" sz="4000" b="1" u="sng" dirty="0">
                <a:solidFill>
                  <a:srgbClr val="C00000"/>
                </a:solidFill>
              </a:rPr>
              <a:t>happened</a:t>
            </a:r>
            <a:r>
              <a:rPr lang="en-US" sz="4000" dirty="0" smtClean="0"/>
              <a:t>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793232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01980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dirty="0" smtClean="0"/>
              <a:t>Generally speaking…. </a:t>
            </a:r>
          </a:p>
          <a:p>
            <a:pPr marL="0" indent="0" algn="ctr">
              <a:buNone/>
            </a:pPr>
            <a:r>
              <a:rPr lang="en-US" dirty="0" smtClean="0"/>
              <a:t>we have </a:t>
            </a:r>
            <a:r>
              <a:rPr lang="en-US" b="1" dirty="0" smtClean="0"/>
              <a:t>two types of “fiscal reports”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r>
              <a:rPr lang="en-US" b="1" u="sng" dirty="0" smtClean="0">
                <a:solidFill>
                  <a:srgbClr val="0000FF"/>
                </a:solidFill>
              </a:rPr>
              <a:t>Budget Status</a:t>
            </a:r>
            <a:r>
              <a:rPr lang="en-US" b="1" dirty="0" smtClean="0">
                <a:solidFill>
                  <a:srgbClr val="0000FF"/>
                </a:solidFill>
              </a:rPr>
              <a:t> </a:t>
            </a:r>
            <a:r>
              <a:rPr lang="en-US" dirty="0" smtClean="0"/>
              <a:t>Reports –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reports that combine Budget (</a:t>
            </a:r>
            <a:r>
              <a:rPr lang="en-US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Plan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with </a:t>
            </a:r>
            <a:r>
              <a:rPr lang="en-US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summarized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(added up) data from Accounting (</a:t>
            </a:r>
            <a:r>
              <a:rPr lang="en-US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Reality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transaction-by-transaction detail reports.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b="1" u="sng" dirty="0">
                <a:solidFill>
                  <a:srgbClr val="0000FF"/>
                </a:solidFill>
              </a:rPr>
              <a:t>Accounting </a:t>
            </a:r>
            <a:r>
              <a:rPr lang="en-US" b="1" u="sng" dirty="0" smtClean="0">
                <a:solidFill>
                  <a:srgbClr val="0000FF"/>
                </a:solidFill>
              </a:rPr>
              <a:t>Only</a:t>
            </a:r>
            <a:r>
              <a:rPr lang="en-US" b="1" dirty="0" smtClean="0">
                <a:solidFill>
                  <a:srgbClr val="0000FF"/>
                </a:solidFill>
              </a:rPr>
              <a:t> </a:t>
            </a:r>
            <a:r>
              <a:rPr lang="en-US" dirty="0" smtClean="0"/>
              <a:t>Reports -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detail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revenue and expenditure reports (including Payroll reports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that contain transaction-by-transaction records of what has happened (i.e. ground level view).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sz="1200" dirty="0" smtClean="0"/>
          </a:p>
        </p:txBody>
      </p:sp>
    </p:spTree>
    <p:extLst>
      <p:ext uri="{BB962C8B-B14F-4D97-AF65-F5344CB8AC3E}">
        <p14:creationId xmlns:p14="http://schemas.microsoft.com/office/powerpoint/2010/main" val="3451345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76200"/>
            <a:ext cx="5562600" cy="533400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FMS Query 17-18 Budget Report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6350553"/>
              </p:ext>
            </p:extLst>
          </p:nvPr>
        </p:nvGraphicFramePr>
        <p:xfrm>
          <a:off x="381001" y="685800"/>
          <a:ext cx="8458199" cy="5867406"/>
        </p:xfrm>
        <a:graphic>
          <a:graphicData uri="http://schemas.openxmlformats.org/drawingml/2006/table">
            <a:tbl>
              <a:tblPr/>
              <a:tblGrid>
                <a:gridCol w="3489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34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2110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368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0177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0611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0986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814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0611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7751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878306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295724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APPR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60" marR="5760" marT="57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DCD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PRG</a:t>
                      </a:r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-ORG</a:t>
                      </a:r>
                    </a:p>
                  </a:txBody>
                  <a:tcPr marL="5760" marR="5760" marT="5760" marB="0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DCD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SOBJ</a:t>
                      </a:r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9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SSOB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60" marR="5760" marT="5760" marB="0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DCD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SRC</a:t>
                      </a:r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REV</a:t>
                      </a:r>
                    </a:p>
                  </a:txBody>
                  <a:tcPr marL="5760" marR="5760" marT="5760" marB="0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DCD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DESCRIPTION</a:t>
                      </a:r>
                    </a:p>
                  </a:txBody>
                  <a:tcPr marL="5760" marR="5760" marT="5760" marB="0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DCD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PERM </a:t>
                      </a:r>
                      <a:r>
                        <a:rPr lang="en-US" sz="9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BDGT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60" marR="5760" marT="5760" marB="0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DCD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TEMP BDGT</a:t>
                      </a:r>
                    </a:p>
                  </a:txBody>
                  <a:tcPr marL="5760" marR="5760" marT="5760" marB="0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DCD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FISCAL YR BDGT</a:t>
                      </a:r>
                    </a:p>
                  </a:txBody>
                  <a:tcPr marL="5760" marR="5760" marT="5760" marB="0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DCD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EXP/REV AMOUNT</a:t>
                      </a:r>
                    </a:p>
                  </a:txBody>
                  <a:tcPr marL="5760" marR="5760" marT="5760" marB="0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DCD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ENCUMB AMT</a:t>
                      </a:r>
                    </a:p>
                  </a:txBody>
                  <a:tcPr marL="5760" marR="5760" marT="5760" marB="0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DCD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BALANCE</a:t>
                      </a:r>
                    </a:p>
                  </a:txBody>
                  <a:tcPr marL="5760" marR="5760" marT="5760" marB="0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DCD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3873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149</a:t>
                      </a:r>
                    </a:p>
                  </a:txBody>
                  <a:tcPr marL="5760" marR="5760" marT="57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0432J00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60" marR="5760" marT="5760" marB="0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AB01</a:t>
                      </a:r>
                    </a:p>
                  </a:txBody>
                  <a:tcPr marL="5760" marR="5760" marT="5760" marB="0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</a:t>
                      </a:r>
                    </a:p>
                  </a:txBody>
                  <a:tcPr marL="5760" marR="5760" marT="5760" marB="0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PERY</a:t>
                      </a: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, JACQUELINE</a:t>
                      </a:r>
                    </a:p>
                  </a:txBody>
                  <a:tcPr marL="5760" marR="5760" marT="5760" marB="0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75,589</a:t>
                      </a:r>
                    </a:p>
                  </a:txBody>
                  <a:tcPr marL="5760" marR="5760" marT="5760" marB="0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5760" marR="5760" marT="5760" marB="0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75,589</a:t>
                      </a:r>
                    </a:p>
                  </a:txBody>
                  <a:tcPr marL="5760" marR="5760" marT="5760" marB="0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55,752.44</a:t>
                      </a:r>
                    </a:p>
                  </a:txBody>
                  <a:tcPr marL="5760" marR="5760" marT="5760" marB="0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5760" marR="5760" marT="5760" marB="0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19,836.56</a:t>
                      </a:r>
                    </a:p>
                  </a:txBody>
                  <a:tcPr marL="5760" marR="5760" marT="5760" marB="0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3873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149</a:t>
                      </a:r>
                    </a:p>
                  </a:txBody>
                  <a:tcPr marL="5760" marR="5760" marT="57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760" marR="5760" marT="5760" marB="0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AC99</a:t>
                      </a:r>
                    </a:p>
                  </a:txBody>
                  <a:tcPr marL="5760" marR="5760" marT="5760" marB="0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</a:t>
                      </a:r>
                    </a:p>
                  </a:txBody>
                  <a:tcPr marL="5760" marR="5760" marT="5760" marB="0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VARIES</a:t>
                      </a:r>
                    </a:p>
                  </a:txBody>
                  <a:tcPr marL="5760" marR="5760" marT="5760" marB="0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5760" marR="5760" marT="5760" marB="0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45,578</a:t>
                      </a:r>
                    </a:p>
                  </a:txBody>
                  <a:tcPr marL="5760" marR="5760" marT="5760" marB="0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45,578</a:t>
                      </a:r>
                    </a:p>
                  </a:txBody>
                  <a:tcPr marL="5760" marR="5760" marT="5760" marB="0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18,383.58</a:t>
                      </a:r>
                    </a:p>
                  </a:txBody>
                  <a:tcPr marL="5760" marR="5760" marT="5760" marB="0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5760" marR="5760" marT="5760" marB="0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27,194.42</a:t>
                      </a:r>
                    </a:p>
                  </a:txBody>
                  <a:tcPr marL="5760" marR="5760" marT="5760" marB="0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3873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149</a:t>
                      </a:r>
                    </a:p>
                  </a:txBody>
                  <a:tcPr marL="5760" marR="5760" marT="57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760" marR="5760" marT="5760" marB="0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AD01</a:t>
                      </a:r>
                    </a:p>
                  </a:txBody>
                  <a:tcPr marL="5760" marR="5760" marT="5760" marB="0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</a:t>
                      </a:r>
                    </a:p>
                  </a:txBody>
                  <a:tcPr marL="5760" marR="5760" marT="5760" marB="0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VARIOUS</a:t>
                      </a:r>
                    </a:p>
                  </a:txBody>
                  <a:tcPr marL="5760" marR="5760" marT="5760" marB="0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1,886</a:t>
                      </a:r>
                    </a:p>
                  </a:txBody>
                  <a:tcPr marL="5760" marR="5760" marT="5760" marB="0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5760" marR="5760" marT="5760" marB="0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1,886</a:t>
                      </a:r>
                    </a:p>
                  </a:txBody>
                  <a:tcPr marL="5760" marR="5760" marT="5760" marB="0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768.94</a:t>
                      </a:r>
                    </a:p>
                  </a:txBody>
                  <a:tcPr marL="5760" marR="5760" marT="5760" marB="0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5760" marR="5760" marT="5760" marB="0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1,117.06</a:t>
                      </a:r>
                    </a:p>
                  </a:txBody>
                  <a:tcPr marL="5760" marR="5760" marT="5760" marB="0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3873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101</a:t>
                      </a:r>
                    </a:p>
                  </a:txBody>
                  <a:tcPr marL="5760" marR="5760" marT="57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760" marR="5760" marT="5760" marB="0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AK04</a:t>
                      </a:r>
                    </a:p>
                  </a:txBody>
                  <a:tcPr marL="5760" marR="5760" marT="5760" marB="0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</a:t>
                      </a:r>
                    </a:p>
                  </a:txBody>
                  <a:tcPr marL="5760" marR="5760" marT="5760" marB="0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GUY, GEORGE B</a:t>
                      </a:r>
                    </a:p>
                  </a:txBody>
                  <a:tcPr marL="5760" marR="5760" marT="5760" marB="0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45,828</a:t>
                      </a:r>
                    </a:p>
                  </a:txBody>
                  <a:tcPr marL="5760" marR="5760" marT="5760" marB="0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5760" marR="5760" marT="5760" marB="0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45,828</a:t>
                      </a:r>
                    </a:p>
                  </a:txBody>
                  <a:tcPr marL="5760" marR="5760" marT="5760" marB="0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21,768.32</a:t>
                      </a:r>
                    </a:p>
                  </a:txBody>
                  <a:tcPr marL="5760" marR="5760" marT="5760" marB="0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5760" marR="5760" marT="5760" marB="0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24,059.68</a:t>
                      </a:r>
                    </a:p>
                  </a:txBody>
                  <a:tcPr marL="5760" marR="5760" marT="5760" marB="0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3873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101</a:t>
                      </a:r>
                    </a:p>
                  </a:txBody>
                  <a:tcPr marL="5760" marR="5760" marT="57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760" marR="5760" marT="5760" marB="0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AK05</a:t>
                      </a:r>
                    </a:p>
                  </a:txBody>
                  <a:tcPr marL="5760" marR="5760" marT="5760" marB="0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</a:t>
                      </a:r>
                    </a:p>
                  </a:txBody>
                  <a:tcPr marL="5760" marR="5760" marT="5760" marB="0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TIANT</a:t>
                      </a: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, LUIS</a:t>
                      </a:r>
                    </a:p>
                  </a:txBody>
                  <a:tcPr marL="5760" marR="5760" marT="5760" marB="0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19,758</a:t>
                      </a:r>
                    </a:p>
                  </a:txBody>
                  <a:tcPr marL="5760" marR="5760" marT="5760" marB="0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5760" marR="5760" marT="5760" marB="0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19,758</a:t>
                      </a:r>
                    </a:p>
                  </a:txBody>
                  <a:tcPr marL="5760" marR="5760" marT="5760" marB="0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13,995.25</a:t>
                      </a:r>
                    </a:p>
                  </a:txBody>
                  <a:tcPr marL="5760" marR="5760" marT="5760" marB="0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5760" marR="5760" marT="5760" marB="0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5,762.75</a:t>
                      </a:r>
                    </a:p>
                  </a:txBody>
                  <a:tcPr marL="5760" marR="5760" marT="5760" marB="0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3873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101</a:t>
                      </a:r>
                    </a:p>
                  </a:txBody>
                  <a:tcPr marL="5760" marR="5760" marT="57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760" marR="5760" marT="5760" marB="0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AK06</a:t>
                      </a:r>
                    </a:p>
                  </a:txBody>
                  <a:tcPr marL="5760" marR="5760" marT="5760" marB="0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</a:t>
                      </a:r>
                    </a:p>
                  </a:txBody>
                  <a:tcPr marL="5760" marR="5760" marT="5760" marB="0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KOEPCKE</a:t>
                      </a: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, JULIANNE</a:t>
                      </a:r>
                    </a:p>
                  </a:txBody>
                  <a:tcPr marL="5760" marR="5760" marT="5760" marB="0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39,516</a:t>
                      </a:r>
                    </a:p>
                  </a:txBody>
                  <a:tcPr marL="5760" marR="5760" marT="5760" marB="0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5760" marR="5760" marT="5760" marB="0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39,516</a:t>
                      </a:r>
                    </a:p>
                  </a:txBody>
                  <a:tcPr marL="5760" marR="5760" marT="5760" marB="0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21,939.60</a:t>
                      </a:r>
                    </a:p>
                  </a:txBody>
                  <a:tcPr marL="5760" marR="5760" marT="5760" marB="0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5760" marR="5760" marT="5760" marB="0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17,576.40</a:t>
                      </a:r>
                    </a:p>
                  </a:txBody>
                  <a:tcPr marL="5760" marR="5760" marT="5760" marB="0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63873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101</a:t>
                      </a:r>
                    </a:p>
                  </a:txBody>
                  <a:tcPr marL="5760" marR="5760" marT="57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760" marR="5760" marT="5760" marB="0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AK07</a:t>
                      </a:r>
                    </a:p>
                  </a:txBody>
                  <a:tcPr marL="5760" marR="5760" marT="5760" marB="0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</a:t>
                      </a:r>
                    </a:p>
                  </a:txBody>
                  <a:tcPr marL="5760" marR="5760" marT="5760" marB="0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HART, BETH</a:t>
                      </a:r>
                    </a:p>
                  </a:txBody>
                  <a:tcPr marL="5760" marR="5760" marT="5760" marB="0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35,040</a:t>
                      </a:r>
                    </a:p>
                  </a:txBody>
                  <a:tcPr marL="5760" marR="5760" marT="5760" marB="0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5760" marR="5760" marT="5760" marB="0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35,040</a:t>
                      </a:r>
                    </a:p>
                  </a:txBody>
                  <a:tcPr marL="5760" marR="5760" marT="5760" marB="0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22,906.86</a:t>
                      </a:r>
                    </a:p>
                  </a:txBody>
                  <a:tcPr marL="5760" marR="5760" marT="5760" marB="0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5760" marR="5760" marT="5760" marB="0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12,133.14</a:t>
                      </a:r>
                    </a:p>
                  </a:txBody>
                  <a:tcPr marL="5760" marR="5760" marT="5760" marB="0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63873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101</a:t>
                      </a:r>
                    </a:p>
                  </a:txBody>
                  <a:tcPr marL="5760" marR="5760" marT="57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760" marR="5760" marT="5760" marB="0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AK10</a:t>
                      </a:r>
                    </a:p>
                  </a:txBody>
                  <a:tcPr marL="5760" marR="5760" marT="5760" marB="0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</a:t>
                      </a:r>
                    </a:p>
                  </a:txBody>
                  <a:tcPr marL="5760" marR="5760" marT="5760" marB="0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MCNEISH</a:t>
                      </a: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, </a:t>
                      </a:r>
                      <a:r>
                        <a:rPr lang="en-US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CHIPPY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60" marR="5760" marT="5760" marB="0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38,556</a:t>
                      </a:r>
                    </a:p>
                  </a:txBody>
                  <a:tcPr marL="5760" marR="5760" marT="5760" marB="0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5760" marR="5760" marT="5760" marB="0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38,556</a:t>
                      </a:r>
                    </a:p>
                  </a:txBody>
                  <a:tcPr marL="5760" marR="5760" marT="5760" marB="0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26,346.62</a:t>
                      </a:r>
                    </a:p>
                  </a:txBody>
                  <a:tcPr marL="5760" marR="5760" marT="5760" marB="0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5760" marR="5760" marT="5760" marB="0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12,209.38</a:t>
                      </a:r>
                    </a:p>
                  </a:txBody>
                  <a:tcPr marL="5760" marR="5760" marT="5760" marB="0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63873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101</a:t>
                      </a:r>
                    </a:p>
                  </a:txBody>
                  <a:tcPr marL="5760" marR="5760" marT="57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760" marR="5760" marT="5760" marB="0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AK11</a:t>
                      </a:r>
                    </a:p>
                  </a:txBody>
                  <a:tcPr marL="5760" marR="5760" marT="5760" marB="0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</a:t>
                      </a:r>
                    </a:p>
                  </a:txBody>
                  <a:tcPr marL="5760" marR="5760" marT="5760" marB="0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SUNDQVIST, WILLE</a:t>
                      </a:r>
                    </a:p>
                  </a:txBody>
                  <a:tcPr marL="5760" marR="5760" marT="5760" marB="0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37,404</a:t>
                      </a:r>
                    </a:p>
                  </a:txBody>
                  <a:tcPr marL="5760" marR="5760" marT="5760" marB="0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5760" marR="5760" marT="5760" marB="0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37,404</a:t>
                      </a:r>
                    </a:p>
                  </a:txBody>
                  <a:tcPr marL="5760" marR="5760" marT="5760" marB="0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24,820.00</a:t>
                      </a:r>
                    </a:p>
                  </a:txBody>
                  <a:tcPr marL="5760" marR="5760" marT="5760" marB="0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5760" marR="5760" marT="5760" marB="0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12,584.00</a:t>
                      </a:r>
                    </a:p>
                  </a:txBody>
                  <a:tcPr marL="5760" marR="5760" marT="5760" marB="0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63873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149</a:t>
                      </a:r>
                    </a:p>
                  </a:txBody>
                  <a:tcPr marL="5760" marR="5760" marT="57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760" marR="5760" marT="5760" marB="0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AM01</a:t>
                      </a:r>
                    </a:p>
                  </a:txBody>
                  <a:tcPr marL="5760" marR="5760" marT="5760" marB="0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</a:t>
                      </a:r>
                    </a:p>
                  </a:txBody>
                  <a:tcPr marL="5760" marR="5760" marT="5760" marB="0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VARIOUS</a:t>
                      </a:r>
                    </a:p>
                  </a:txBody>
                  <a:tcPr marL="5760" marR="5760" marT="5760" marB="0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10,540</a:t>
                      </a:r>
                    </a:p>
                  </a:txBody>
                  <a:tcPr marL="5760" marR="5760" marT="5760" marB="0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5760" marR="5760" marT="5760" marB="0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10,540</a:t>
                      </a:r>
                    </a:p>
                  </a:txBody>
                  <a:tcPr marL="5760" marR="5760" marT="5760" marB="0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16,546.90</a:t>
                      </a:r>
                    </a:p>
                  </a:txBody>
                  <a:tcPr marL="5760" marR="5760" marT="5760" marB="0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5760" marR="5760" marT="5760" marB="0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-6,006.90</a:t>
                      </a:r>
                    </a:p>
                  </a:txBody>
                  <a:tcPr marL="5760" marR="5760" marT="5760" marB="0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63873">
                <a:tc gridSpan="3">
                  <a:txBody>
                    <a:bodyPr/>
                    <a:lstStyle/>
                    <a:p>
                      <a:pPr algn="l" rtl="0" fontAlgn="b"/>
                      <a:r>
                        <a:rPr lang="en-US" sz="1000" b="1" i="0" u="none" strike="noStrike" dirty="0">
                          <a:solidFill>
                            <a:srgbClr val="A52A2A"/>
                          </a:solidFill>
                          <a:effectLst/>
                          <a:latin typeface="Arial" panose="020B0604020202020204" pitchFamily="34" charset="0"/>
                        </a:rPr>
                        <a:t>Object: A Total:</a:t>
                      </a:r>
                    </a:p>
                  </a:txBody>
                  <a:tcPr marL="5760" marR="5760" marT="57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1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760" marR="5760" marT="576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1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760" marR="5760" marT="5760" marB="0">
                    <a:lnL>
                      <a:noFill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000" b="1" i="0" u="none" strike="noStrike">
                          <a:solidFill>
                            <a:srgbClr val="A52A2A"/>
                          </a:solidFill>
                          <a:effectLst/>
                          <a:latin typeface="Arial" panose="020B0604020202020204" pitchFamily="34" charset="0"/>
                        </a:rPr>
                        <a:t>304,117</a:t>
                      </a:r>
                    </a:p>
                  </a:txBody>
                  <a:tcPr marL="5760" marR="5760" marT="5760" marB="0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000" b="1" i="0" u="none" strike="noStrike" dirty="0">
                          <a:solidFill>
                            <a:srgbClr val="A52A2A"/>
                          </a:solidFill>
                          <a:effectLst/>
                          <a:latin typeface="Arial" panose="020B0604020202020204" pitchFamily="34" charset="0"/>
                        </a:rPr>
                        <a:t>45,578</a:t>
                      </a:r>
                    </a:p>
                  </a:txBody>
                  <a:tcPr marL="5760" marR="5760" marT="5760" marB="0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000" b="1" i="0" u="none" strike="noStrike">
                          <a:solidFill>
                            <a:srgbClr val="A52A2A"/>
                          </a:solidFill>
                          <a:effectLst/>
                          <a:latin typeface="Arial" panose="020B0604020202020204" pitchFamily="34" charset="0"/>
                        </a:rPr>
                        <a:t>349,695</a:t>
                      </a:r>
                    </a:p>
                  </a:txBody>
                  <a:tcPr marL="5760" marR="5760" marT="5760" marB="0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000" b="1" i="0" u="none" strike="noStrike">
                          <a:solidFill>
                            <a:srgbClr val="A52A2A"/>
                          </a:solidFill>
                          <a:effectLst/>
                          <a:latin typeface="Arial" panose="020B0604020202020204" pitchFamily="34" charset="0"/>
                        </a:rPr>
                        <a:t>223,228.51</a:t>
                      </a:r>
                    </a:p>
                  </a:txBody>
                  <a:tcPr marL="5760" marR="5760" marT="5760" marB="0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000" b="1" i="0" u="none" strike="noStrike">
                          <a:solidFill>
                            <a:srgbClr val="A52A2A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5760" marR="5760" marT="5760" marB="0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000" b="1" i="0" u="none" strike="noStrike">
                          <a:solidFill>
                            <a:srgbClr val="A52A2A"/>
                          </a:solidFill>
                          <a:effectLst/>
                          <a:latin typeface="Arial" panose="020B0604020202020204" pitchFamily="34" charset="0"/>
                        </a:rPr>
                        <a:t>126,466.49</a:t>
                      </a:r>
                    </a:p>
                  </a:txBody>
                  <a:tcPr marL="5760" marR="5760" marT="5760" marB="0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63873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149</a:t>
                      </a:r>
                    </a:p>
                  </a:txBody>
                  <a:tcPr marL="5760" marR="5760" marT="57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0432J00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60" marR="5760" marT="5760" marB="0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BA</a:t>
                      </a:r>
                    </a:p>
                  </a:txBody>
                  <a:tcPr marL="5760" marR="5760" marT="5760" marB="0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</a:t>
                      </a:r>
                    </a:p>
                  </a:txBody>
                  <a:tcPr marL="5760" marR="5760" marT="5760" marB="0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OASI</a:t>
                      </a:r>
                    </a:p>
                  </a:txBody>
                  <a:tcPr marL="5760" marR="5760" marT="5760" marB="0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23,652</a:t>
                      </a:r>
                    </a:p>
                  </a:txBody>
                  <a:tcPr marL="5760" marR="5760" marT="5760" marB="0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14,422</a:t>
                      </a:r>
                    </a:p>
                  </a:txBody>
                  <a:tcPr marL="5760" marR="5760" marT="5760" marB="0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38,074</a:t>
                      </a:r>
                    </a:p>
                  </a:txBody>
                  <a:tcPr marL="5760" marR="5760" marT="5760" marB="0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7,255.38</a:t>
                      </a:r>
                    </a:p>
                  </a:txBody>
                  <a:tcPr marL="5760" marR="5760" marT="5760" marB="0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5760" marR="5760" marT="5760" marB="0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30,818.62</a:t>
                      </a:r>
                    </a:p>
                  </a:txBody>
                  <a:tcPr marL="5760" marR="5760" marT="5760" marB="0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63873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101</a:t>
                      </a:r>
                    </a:p>
                  </a:txBody>
                  <a:tcPr marL="5760" marR="5760" marT="57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760" marR="5760" marT="5760" marB="0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BA</a:t>
                      </a:r>
                    </a:p>
                  </a:txBody>
                  <a:tcPr marL="5760" marR="5760" marT="5760" marB="0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</a:t>
                      </a:r>
                    </a:p>
                  </a:txBody>
                  <a:tcPr marL="5760" marR="5760" marT="5760" marB="0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OASI</a:t>
                      </a:r>
                    </a:p>
                  </a:txBody>
                  <a:tcPr marL="5760" marR="5760" marT="5760" marB="0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84,078</a:t>
                      </a:r>
                    </a:p>
                  </a:txBody>
                  <a:tcPr marL="5760" marR="5760" marT="5760" marB="0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5760" marR="5760" marT="5760" marB="0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84,078</a:t>
                      </a:r>
                    </a:p>
                  </a:txBody>
                  <a:tcPr marL="5760" marR="5760" marT="5760" marB="0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9,776.27</a:t>
                      </a:r>
                    </a:p>
                  </a:txBody>
                  <a:tcPr marL="5760" marR="5760" marT="5760" marB="0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5760" marR="5760" marT="5760" marB="0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74,301.73</a:t>
                      </a:r>
                    </a:p>
                  </a:txBody>
                  <a:tcPr marL="5760" marR="5760" marT="5760" marB="0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63873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101</a:t>
                      </a:r>
                    </a:p>
                  </a:txBody>
                  <a:tcPr marL="5760" marR="5760" marT="57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760" marR="5760" marT="5760" marB="0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BB</a:t>
                      </a:r>
                    </a:p>
                  </a:txBody>
                  <a:tcPr marL="5760" marR="5760" marT="5760" marB="0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</a:t>
                      </a:r>
                    </a:p>
                  </a:txBody>
                  <a:tcPr marL="5760" marR="5760" marT="5760" marB="0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RETIREMENT &amp; PENSION</a:t>
                      </a:r>
                    </a:p>
                  </a:txBody>
                  <a:tcPr marL="5760" marR="5760" marT="5760" marB="0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5760" marR="5760" marT="5760" marB="0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5760" marR="5760" marT="5760" marB="0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5760" marR="5760" marT="5760" marB="0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12,193.22</a:t>
                      </a:r>
                    </a:p>
                  </a:txBody>
                  <a:tcPr marL="5760" marR="5760" marT="5760" marB="0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5760" marR="5760" marT="5760" marB="0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-12,193.22</a:t>
                      </a:r>
                    </a:p>
                  </a:txBody>
                  <a:tcPr marL="5760" marR="5760" marT="5760" marB="0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63873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149</a:t>
                      </a:r>
                    </a:p>
                  </a:txBody>
                  <a:tcPr marL="5760" marR="5760" marT="57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760" marR="5760" marT="5760" marB="0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BB</a:t>
                      </a:r>
                    </a:p>
                  </a:txBody>
                  <a:tcPr marL="5760" marR="5760" marT="5760" marB="0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</a:t>
                      </a:r>
                    </a:p>
                  </a:txBody>
                  <a:tcPr marL="5760" marR="5760" marT="5760" marB="0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RETIREMENT &amp; PENSION</a:t>
                      </a:r>
                    </a:p>
                  </a:txBody>
                  <a:tcPr marL="5760" marR="5760" marT="5760" marB="0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5760" marR="5760" marT="5760" marB="0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5760" marR="5760" marT="5760" marB="0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5760" marR="5760" marT="5760" marB="0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7,203.87</a:t>
                      </a:r>
                    </a:p>
                  </a:txBody>
                  <a:tcPr marL="5760" marR="5760" marT="5760" marB="0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5760" marR="5760" marT="5760" marB="0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-7,203.87</a:t>
                      </a:r>
                    </a:p>
                  </a:txBody>
                  <a:tcPr marL="5760" marR="5760" marT="5760" marB="0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63873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149</a:t>
                      </a:r>
                    </a:p>
                  </a:txBody>
                  <a:tcPr marL="5760" marR="5760" marT="57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760" marR="5760" marT="5760" marB="0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BC</a:t>
                      </a:r>
                    </a:p>
                  </a:txBody>
                  <a:tcPr marL="5760" marR="5760" marT="5760" marB="0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</a:t>
                      </a:r>
                    </a:p>
                  </a:txBody>
                  <a:tcPr marL="5760" marR="5760" marT="5760" marB="0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MED AID &amp; IND INS</a:t>
                      </a:r>
                    </a:p>
                  </a:txBody>
                  <a:tcPr marL="5760" marR="5760" marT="5760" marB="0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5760" marR="5760" marT="5760" marB="0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5760" marR="5760" marT="5760" marB="0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5760" marR="5760" marT="5760" marB="0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806.05</a:t>
                      </a:r>
                    </a:p>
                  </a:txBody>
                  <a:tcPr marL="5760" marR="5760" marT="5760" marB="0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5760" marR="5760" marT="5760" marB="0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-806.05</a:t>
                      </a:r>
                    </a:p>
                  </a:txBody>
                  <a:tcPr marL="5760" marR="5760" marT="5760" marB="0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63873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101</a:t>
                      </a:r>
                    </a:p>
                  </a:txBody>
                  <a:tcPr marL="5760" marR="5760" marT="57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760" marR="5760" marT="5760" marB="0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BC</a:t>
                      </a:r>
                    </a:p>
                  </a:txBody>
                  <a:tcPr marL="5760" marR="5760" marT="5760" marB="0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</a:t>
                      </a:r>
                    </a:p>
                  </a:txBody>
                  <a:tcPr marL="5760" marR="5760" marT="5760" marB="0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MED AID &amp; IND INS</a:t>
                      </a:r>
                    </a:p>
                  </a:txBody>
                  <a:tcPr marL="5760" marR="5760" marT="5760" marB="0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5760" marR="5760" marT="5760" marB="0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5760" marR="5760" marT="5760" marB="0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5760" marR="5760" marT="5760" marB="0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1,312.44</a:t>
                      </a:r>
                    </a:p>
                  </a:txBody>
                  <a:tcPr marL="5760" marR="5760" marT="5760" marB="0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5760" marR="5760" marT="5760" marB="0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-1,312.44</a:t>
                      </a:r>
                    </a:p>
                  </a:txBody>
                  <a:tcPr marL="5760" marR="5760" marT="5760" marB="0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63873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101</a:t>
                      </a:r>
                    </a:p>
                  </a:txBody>
                  <a:tcPr marL="5760" marR="5760" marT="57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760" marR="5760" marT="5760" marB="0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BD</a:t>
                      </a:r>
                    </a:p>
                  </a:txBody>
                  <a:tcPr marL="5760" marR="5760" marT="5760" marB="0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</a:t>
                      </a:r>
                    </a:p>
                  </a:txBody>
                  <a:tcPr marL="5760" marR="5760" marT="5760" marB="0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HEALTH LIFE &amp; DISAB</a:t>
                      </a:r>
                    </a:p>
                  </a:txBody>
                  <a:tcPr marL="5760" marR="5760" marT="5760" marB="0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5760" marR="5760" marT="5760" marB="0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5760" marR="5760" marT="5760" marB="0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5760" marR="5760" marT="5760" marB="0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33,672.90</a:t>
                      </a:r>
                    </a:p>
                  </a:txBody>
                  <a:tcPr marL="5760" marR="5760" marT="5760" marB="0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5760" marR="5760" marT="5760" marB="0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-33,672.90</a:t>
                      </a:r>
                    </a:p>
                  </a:txBody>
                  <a:tcPr marL="5760" marR="5760" marT="5760" marB="0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63873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149</a:t>
                      </a:r>
                    </a:p>
                  </a:txBody>
                  <a:tcPr marL="5760" marR="5760" marT="57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760" marR="5760" marT="5760" marB="0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BD</a:t>
                      </a:r>
                    </a:p>
                  </a:txBody>
                  <a:tcPr marL="5760" marR="5760" marT="5760" marB="0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</a:t>
                      </a:r>
                    </a:p>
                  </a:txBody>
                  <a:tcPr marL="5760" marR="5760" marT="5760" marB="0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HEALTH LIFE &amp; DISAB</a:t>
                      </a:r>
                    </a:p>
                  </a:txBody>
                  <a:tcPr marL="5760" marR="5760" marT="5760" marB="0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5760" marR="5760" marT="5760" marB="0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5760" marR="5760" marT="5760" marB="0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5760" marR="5760" marT="5760" marB="0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13,059.40</a:t>
                      </a:r>
                    </a:p>
                  </a:txBody>
                  <a:tcPr marL="5760" marR="5760" marT="5760" marB="0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5760" marR="5760" marT="5760" marB="0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-13,059.40</a:t>
                      </a:r>
                    </a:p>
                  </a:txBody>
                  <a:tcPr marL="5760" marR="5760" marT="5760" marB="0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63873">
                <a:tc gridSpan="3">
                  <a:txBody>
                    <a:bodyPr/>
                    <a:lstStyle/>
                    <a:p>
                      <a:pPr algn="l" rtl="0" fontAlgn="b"/>
                      <a:r>
                        <a:rPr lang="en-US" sz="1000" b="1" i="0" u="none" strike="noStrike">
                          <a:solidFill>
                            <a:srgbClr val="A52A2A"/>
                          </a:solidFill>
                          <a:effectLst/>
                          <a:latin typeface="Arial" panose="020B0604020202020204" pitchFamily="34" charset="0"/>
                        </a:rPr>
                        <a:t>Object: B Total:</a:t>
                      </a:r>
                    </a:p>
                  </a:txBody>
                  <a:tcPr marL="5760" marR="5760" marT="57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1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760" marR="5760" marT="576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1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760" marR="5760" marT="5760" marB="0">
                    <a:lnL>
                      <a:noFill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000" b="1" i="0" u="none" strike="noStrike">
                          <a:solidFill>
                            <a:srgbClr val="A52A2A"/>
                          </a:solidFill>
                          <a:effectLst/>
                          <a:latin typeface="Arial" panose="020B0604020202020204" pitchFamily="34" charset="0"/>
                        </a:rPr>
                        <a:t>107,730</a:t>
                      </a:r>
                    </a:p>
                  </a:txBody>
                  <a:tcPr marL="5760" marR="5760" marT="5760" marB="0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000" b="1" i="0" u="none" strike="noStrike">
                          <a:solidFill>
                            <a:srgbClr val="A52A2A"/>
                          </a:solidFill>
                          <a:effectLst/>
                          <a:latin typeface="Arial" panose="020B0604020202020204" pitchFamily="34" charset="0"/>
                        </a:rPr>
                        <a:t>14,422</a:t>
                      </a:r>
                    </a:p>
                  </a:txBody>
                  <a:tcPr marL="5760" marR="5760" marT="5760" marB="0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000" b="1" i="0" u="none" strike="noStrike">
                          <a:solidFill>
                            <a:srgbClr val="A52A2A"/>
                          </a:solidFill>
                          <a:effectLst/>
                          <a:latin typeface="Arial" panose="020B0604020202020204" pitchFamily="34" charset="0"/>
                        </a:rPr>
                        <a:t>122,152</a:t>
                      </a:r>
                    </a:p>
                  </a:txBody>
                  <a:tcPr marL="5760" marR="5760" marT="5760" marB="0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000" b="1" i="0" u="none" strike="noStrike" dirty="0">
                          <a:solidFill>
                            <a:srgbClr val="A52A2A"/>
                          </a:solidFill>
                          <a:effectLst/>
                          <a:latin typeface="Arial" panose="020B0604020202020204" pitchFamily="34" charset="0"/>
                        </a:rPr>
                        <a:t>85,279.53</a:t>
                      </a:r>
                    </a:p>
                  </a:txBody>
                  <a:tcPr marL="5760" marR="5760" marT="5760" marB="0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000" b="1" i="0" u="none" strike="noStrike">
                          <a:solidFill>
                            <a:srgbClr val="A52A2A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5760" marR="5760" marT="5760" marB="0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000" b="1" i="0" u="none" strike="noStrike">
                          <a:solidFill>
                            <a:srgbClr val="A52A2A"/>
                          </a:solidFill>
                          <a:effectLst/>
                          <a:latin typeface="Arial" panose="020B0604020202020204" pitchFamily="34" charset="0"/>
                        </a:rPr>
                        <a:t>36,872.47</a:t>
                      </a:r>
                    </a:p>
                  </a:txBody>
                  <a:tcPr marL="5760" marR="5760" marT="5760" marB="0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63873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149</a:t>
                      </a:r>
                    </a:p>
                  </a:txBody>
                  <a:tcPr marL="5760" marR="5760" marT="57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0432J00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60" marR="5760" marT="5760" marB="0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</a:t>
                      </a:r>
                    </a:p>
                  </a:txBody>
                  <a:tcPr marL="5760" marR="5760" marT="5760" marB="0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</a:t>
                      </a:r>
                    </a:p>
                  </a:txBody>
                  <a:tcPr marL="5760" marR="5760" marT="5760" marB="0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760" marR="5760" marT="5760" marB="0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5,725</a:t>
                      </a:r>
                    </a:p>
                  </a:txBody>
                  <a:tcPr marL="5760" marR="5760" marT="5760" marB="0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5760" marR="5760" marT="5760" marB="0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5,725</a:t>
                      </a:r>
                    </a:p>
                  </a:txBody>
                  <a:tcPr marL="5760" marR="5760" marT="5760" marB="0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0.00</a:t>
                      </a:r>
                    </a:p>
                  </a:txBody>
                  <a:tcPr marL="5760" marR="5760" marT="5760" marB="0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5760" marR="5760" marT="5760" marB="0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5,725.00</a:t>
                      </a:r>
                    </a:p>
                  </a:txBody>
                  <a:tcPr marL="5760" marR="5760" marT="5760" marB="0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63873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149</a:t>
                      </a:r>
                    </a:p>
                  </a:txBody>
                  <a:tcPr marL="5760" marR="5760" marT="57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760" marR="5760" marT="5760" marB="0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EA</a:t>
                      </a:r>
                    </a:p>
                  </a:txBody>
                  <a:tcPr marL="5760" marR="5760" marT="5760" marB="0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</a:t>
                      </a:r>
                    </a:p>
                  </a:txBody>
                  <a:tcPr marL="5760" marR="5760" marT="5760" marB="0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SUPPLIES &amp; MATERIALS</a:t>
                      </a:r>
                    </a:p>
                  </a:txBody>
                  <a:tcPr marL="5760" marR="5760" marT="5760" marB="0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5760" marR="5760" marT="5760" marB="0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5760" marR="5760" marT="5760" marB="0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5760" marR="5760" marT="5760" marB="0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2,602.46</a:t>
                      </a:r>
                    </a:p>
                  </a:txBody>
                  <a:tcPr marL="5760" marR="5760" marT="5760" marB="0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5760" marR="5760" marT="5760" marB="0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-2,602.46</a:t>
                      </a:r>
                    </a:p>
                  </a:txBody>
                  <a:tcPr marL="5760" marR="5760" marT="5760" marB="0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63873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149</a:t>
                      </a:r>
                    </a:p>
                  </a:txBody>
                  <a:tcPr marL="5760" marR="5760" marT="57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760" marR="5760" marT="5760" marB="0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EF</a:t>
                      </a:r>
                    </a:p>
                  </a:txBody>
                  <a:tcPr marL="5760" marR="5760" marT="5760" marB="0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</a:t>
                      </a:r>
                    </a:p>
                  </a:txBody>
                  <a:tcPr marL="5760" marR="5760" marT="5760" marB="0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PRINTING &amp; REPRODUCT</a:t>
                      </a:r>
                    </a:p>
                  </a:txBody>
                  <a:tcPr marL="5760" marR="5760" marT="5760" marB="0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5760" marR="5760" marT="5760" marB="0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5760" marR="5760" marT="5760" marB="0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5760" marR="5760" marT="5760" marB="0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1,126.52</a:t>
                      </a:r>
                    </a:p>
                  </a:txBody>
                  <a:tcPr marL="5760" marR="5760" marT="5760" marB="0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5760" marR="5760" marT="5760" marB="0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-1,126.52</a:t>
                      </a:r>
                    </a:p>
                  </a:txBody>
                  <a:tcPr marL="5760" marR="5760" marT="5760" marB="0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63873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149</a:t>
                      </a:r>
                    </a:p>
                  </a:txBody>
                  <a:tcPr marL="5760" marR="5760" marT="57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760" marR="5760" marT="5760" marB="0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EG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60" marR="5760" marT="5760" marB="0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</a:t>
                      </a:r>
                    </a:p>
                  </a:txBody>
                  <a:tcPr marL="5760" marR="5760" marT="5760" marB="0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EDUCATION &amp; TRAINING</a:t>
                      </a:r>
                    </a:p>
                  </a:txBody>
                  <a:tcPr marL="5760" marR="5760" marT="5760" marB="0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5760" marR="5760" marT="5760" marB="0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5760" marR="5760" marT="5760" marB="0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5760" marR="5760" marT="5760" marB="0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880.00</a:t>
                      </a:r>
                    </a:p>
                  </a:txBody>
                  <a:tcPr marL="5760" marR="5760" marT="5760" marB="0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5760" marR="5760" marT="5760" marB="0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-880.00</a:t>
                      </a:r>
                    </a:p>
                  </a:txBody>
                  <a:tcPr marL="5760" marR="5760" marT="5760" marB="0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63873">
                <a:tc gridSpan="3">
                  <a:txBody>
                    <a:bodyPr/>
                    <a:lstStyle/>
                    <a:p>
                      <a:pPr algn="l" rtl="0" fontAlgn="b"/>
                      <a:r>
                        <a:rPr lang="en-US" sz="1000" b="1" i="0" u="none" strike="noStrike">
                          <a:solidFill>
                            <a:srgbClr val="A52A2A"/>
                          </a:solidFill>
                          <a:effectLst/>
                          <a:latin typeface="Arial" panose="020B0604020202020204" pitchFamily="34" charset="0"/>
                        </a:rPr>
                        <a:t>Object: E Total:</a:t>
                      </a:r>
                    </a:p>
                  </a:txBody>
                  <a:tcPr marL="5760" marR="5760" marT="57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1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760" marR="5760" marT="576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1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760" marR="5760" marT="5760" marB="0">
                    <a:lnL>
                      <a:noFill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000" b="1" i="0" u="none" strike="noStrike">
                          <a:solidFill>
                            <a:srgbClr val="A52A2A"/>
                          </a:solidFill>
                          <a:effectLst/>
                          <a:latin typeface="Arial" panose="020B0604020202020204" pitchFamily="34" charset="0"/>
                        </a:rPr>
                        <a:t>5,725</a:t>
                      </a:r>
                    </a:p>
                  </a:txBody>
                  <a:tcPr marL="5760" marR="5760" marT="5760" marB="0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000" b="1" i="0" u="none" strike="noStrike">
                          <a:solidFill>
                            <a:srgbClr val="A52A2A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5760" marR="5760" marT="5760" marB="0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000" b="1" i="0" u="none" strike="noStrike">
                          <a:solidFill>
                            <a:srgbClr val="A52A2A"/>
                          </a:solidFill>
                          <a:effectLst/>
                          <a:latin typeface="Arial" panose="020B0604020202020204" pitchFamily="34" charset="0"/>
                        </a:rPr>
                        <a:t>5,725</a:t>
                      </a:r>
                    </a:p>
                  </a:txBody>
                  <a:tcPr marL="5760" marR="5760" marT="5760" marB="0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000" b="1" i="0" u="none" strike="noStrike">
                          <a:solidFill>
                            <a:srgbClr val="A52A2A"/>
                          </a:solidFill>
                          <a:effectLst/>
                          <a:latin typeface="Arial" panose="020B0604020202020204" pitchFamily="34" charset="0"/>
                        </a:rPr>
                        <a:t>4,608.98</a:t>
                      </a:r>
                    </a:p>
                  </a:txBody>
                  <a:tcPr marL="5760" marR="5760" marT="5760" marB="0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000" b="1" i="0" u="none" strike="noStrike">
                          <a:solidFill>
                            <a:srgbClr val="A52A2A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5760" marR="5760" marT="5760" marB="0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000" b="1" i="0" u="none" strike="noStrike" dirty="0">
                          <a:solidFill>
                            <a:srgbClr val="A52A2A"/>
                          </a:solidFill>
                          <a:effectLst/>
                          <a:latin typeface="Arial" panose="020B0604020202020204" pitchFamily="34" charset="0"/>
                        </a:rPr>
                        <a:t>1,116.02</a:t>
                      </a:r>
                    </a:p>
                  </a:txBody>
                  <a:tcPr marL="5760" marR="5760" marT="5760" marB="0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63873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149</a:t>
                      </a:r>
                    </a:p>
                  </a:txBody>
                  <a:tcPr marL="5760" marR="5760" marT="57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0432J00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60" marR="5760" marT="5760" marB="0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</a:t>
                      </a:r>
                    </a:p>
                  </a:txBody>
                  <a:tcPr marL="5760" marR="5760" marT="5760" marB="0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</a:t>
                      </a:r>
                    </a:p>
                  </a:txBody>
                  <a:tcPr marL="5760" marR="5760" marT="5760" marB="0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760" marR="5760" marT="5760" marB="0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2,565</a:t>
                      </a:r>
                    </a:p>
                  </a:txBody>
                  <a:tcPr marL="5760" marR="5760" marT="5760" marB="0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5760" marR="5760" marT="5760" marB="0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2,565</a:t>
                      </a:r>
                    </a:p>
                  </a:txBody>
                  <a:tcPr marL="5760" marR="5760" marT="5760" marB="0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0.00</a:t>
                      </a:r>
                    </a:p>
                  </a:txBody>
                  <a:tcPr marL="5760" marR="5760" marT="5760" marB="0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5760" marR="5760" marT="5760" marB="0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2,565.00</a:t>
                      </a:r>
                    </a:p>
                  </a:txBody>
                  <a:tcPr marL="5760" marR="5760" marT="5760" marB="0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63873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149</a:t>
                      </a:r>
                    </a:p>
                  </a:txBody>
                  <a:tcPr marL="5760" marR="5760" marT="57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760" marR="5760" marT="5760" marB="0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GC</a:t>
                      </a:r>
                    </a:p>
                  </a:txBody>
                  <a:tcPr marL="5760" marR="5760" marT="5760" marB="0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</a:t>
                      </a:r>
                    </a:p>
                  </a:txBody>
                  <a:tcPr marL="5760" marR="5760" marT="5760" marB="0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PRIVATE AUTO MILEAGE</a:t>
                      </a:r>
                    </a:p>
                  </a:txBody>
                  <a:tcPr marL="5760" marR="5760" marT="5760" marB="0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5760" marR="5760" marT="5760" marB="0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5760" marR="5760" marT="5760" marB="0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5760" marR="5760" marT="5760" marB="0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553.42</a:t>
                      </a:r>
                    </a:p>
                  </a:txBody>
                  <a:tcPr marL="5760" marR="5760" marT="5760" marB="0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5760" marR="5760" marT="5760" marB="0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-553.42</a:t>
                      </a:r>
                    </a:p>
                  </a:txBody>
                  <a:tcPr marL="5760" marR="5760" marT="5760" marB="0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63873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149</a:t>
                      </a:r>
                    </a:p>
                  </a:txBody>
                  <a:tcPr marL="5760" marR="5760" marT="57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760" marR="5760" marT="5760" marB="0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GD</a:t>
                      </a:r>
                    </a:p>
                  </a:txBody>
                  <a:tcPr marL="5760" marR="5760" marT="5760" marB="0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</a:t>
                      </a:r>
                    </a:p>
                  </a:txBody>
                  <a:tcPr marL="5760" marR="5760" marT="5760" marB="0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OTHER TRANSPORTATION</a:t>
                      </a:r>
                    </a:p>
                  </a:txBody>
                  <a:tcPr marL="5760" marR="5760" marT="5760" marB="0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5760" marR="5760" marT="5760" marB="0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5760" marR="5760" marT="5760" marB="0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5760" marR="5760" marT="5760" marB="0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150.86</a:t>
                      </a:r>
                    </a:p>
                  </a:txBody>
                  <a:tcPr marL="5760" marR="5760" marT="5760" marB="0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5760" marR="5760" marT="5760" marB="0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-150.86</a:t>
                      </a:r>
                    </a:p>
                  </a:txBody>
                  <a:tcPr marL="5760" marR="5760" marT="5760" marB="0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163873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149</a:t>
                      </a:r>
                    </a:p>
                  </a:txBody>
                  <a:tcPr marL="5760" marR="5760" marT="57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760" marR="5760" marT="5760" marB="0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GF</a:t>
                      </a:r>
                    </a:p>
                  </a:txBody>
                  <a:tcPr marL="5760" marR="5760" marT="5760" marB="0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</a:t>
                      </a:r>
                    </a:p>
                  </a:txBody>
                  <a:tcPr marL="5760" marR="5760" marT="5760" marB="0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OUT-OF-ST SUB&amp;LODGIN</a:t>
                      </a:r>
                    </a:p>
                  </a:txBody>
                  <a:tcPr marL="5760" marR="5760" marT="5760" marB="0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5760" marR="5760" marT="5760" marB="0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5760" marR="5760" marT="5760" marB="0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5760" marR="5760" marT="5760" marB="0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818.44</a:t>
                      </a:r>
                    </a:p>
                  </a:txBody>
                  <a:tcPr marL="5760" marR="5760" marT="5760" marB="0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5760" marR="5760" marT="5760" marB="0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-818.44</a:t>
                      </a:r>
                    </a:p>
                  </a:txBody>
                  <a:tcPr marL="5760" marR="5760" marT="5760" marB="0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  <a:tr h="163873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149</a:t>
                      </a:r>
                    </a:p>
                  </a:txBody>
                  <a:tcPr marL="5760" marR="5760" marT="57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760" marR="5760" marT="5760" marB="0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GG</a:t>
                      </a:r>
                    </a:p>
                  </a:txBody>
                  <a:tcPr marL="5760" marR="5760" marT="5760" marB="0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</a:t>
                      </a:r>
                    </a:p>
                  </a:txBody>
                  <a:tcPr marL="5760" marR="5760" marT="5760" marB="0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OUT-OF-ST AIR TRANS</a:t>
                      </a:r>
                    </a:p>
                  </a:txBody>
                  <a:tcPr marL="5760" marR="5760" marT="5760" marB="0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5760" marR="5760" marT="5760" marB="0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5760" marR="5760" marT="5760" marB="0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5760" marR="5760" marT="5760" marB="0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1,033.60</a:t>
                      </a:r>
                    </a:p>
                  </a:txBody>
                  <a:tcPr marL="5760" marR="5760" marT="5760" marB="0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5760" marR="5760" marT="5760" marB="0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-1,033.60</a:t>
                      </a:r>
                    </a:p>
                  </a:txBody>
                  <a:tcPr marL="5760" marR="5760" marT="5760" marB="0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0"/>
                  </a:ext>
                </a:extLst>
              </a:tr>
              <a:tr h="163873">
                <a:tc gridSpan="5">
                  <a:txBody>
                    <a:bodyPr/>
                    <a:lstStyle/>
                    <a:p>
                      <a:pPr algn="r" rtl="0" fontAlgn="t"/>
                      <a:r>
                        <a:rPr lang="en-US" sz="1000" b="1" i="0" u="none" strike="noStrike">
                          <a:solidFill>
                            <a:srgbClr val="A52A2A"/>
                          </a:solidFill>
                          <a:effectLst/>
                          <a:latin typeface="Arial" panose="020B0604020202020204" pitchFamily="34" charset="0"/>
                        </a:rPr>
                        <a:t>Object: G Total:</a:t>
                      </a:r>
                    </a:p>
                  </a:txBody>
                  <a:tcPr marL="5760" marR="5760" marT="57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000" b="1" i="0" u="none" strike="noStrike">
                          <a:solidFill>
                            <a:srgbClr val="A52A2A"/>
                          </a:solidFill>
                          <a:effectLst/>
                          <a:latin typeface="Arial" panose="020B0604020202020204" pitchFamily="34" charset="0"/>
                        </a:rPr>
                        <a:t>2,565</a:t>
                      </a:r>
                    </a:p>
                  </a:txBody>
                  <a:tcPr marL="5760" marR="5760" marT="5760" marB="0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000" b="1" i="0" u="none" strike="noStrike">
                          <a:solidFill>
                            <a:srgbClr val="A52A2A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5760" marR="5760" marT="5760" marB="0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000" b="1" i="0" u="none" strike="noStrike">
                          <a:solidFill>
                            <a:srgbClr val="A52A2A"/>
                          </a:solidFill>
                          <a:effectLst/>
                          <a:latin typeface="Arial" panose="020B0604020202020204" pitchFamily="34" charset="0"/>
                        </a:rPr>
                        <a:t>2,565</a:t>
                      </a:r>
                    </a:p>
                  </a:txBody>
                  <a:tcPr marL="5760" marR="5760" marT="5760" marB="0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000" b="1" i="0" u="none" strike="noStrike">
                          <a:solidFill>
                            <a:srgbClr val="A52A2A"/>
                          </a:solidFill>
                          <a:effectLst/>
                          <a:latin typeface="Arial" panose="020B0604020202020204" pitchFamily="34" charset="0"/>
                        </a:rPr>
                        <a:t>2,556.32</a:t>
                      </a:r>
                    </a:p>
                  </a:txBody>
                  <a:tcPr marL="5760" marR="5760" marT="5760" marB="0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000" b="1" i="0" u="none" strike="noStrike">
                          <a:solidFill>
                            <a:srgbClr val="A52A2A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5760" marR="5760" marT="5760" marB="0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000" b="1" i="0" u="none" strike="noStrike" dirty="0">
                          <a:solidFill>
                            <a:srgbClr val="A52A2A"/>
                          </a:solidFill>
                          <a:effectLst/>
                          <a:latin typeface="Arial" panose="020B0604020202020204" pitchFamily="34" charset="0"/>
                        </a:rPr>
                        <a:t>8.68</a:t>
                      </a:r>
                    </a:p>
                  </a:txBody>
                  <a:tcPr marL="5760" marR="5760" marT="5760" marB="0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1"/>
                  </a:ext>
                </a:extLst>
              </a:tr>
              <a:tr h="163873">
                <a:tc gridSpan="5">
                  <a:txBody>
                    <a:bodyPr/>
                    <a:lstStyle/>
                    <a:p>
                      <a:pPr algn="r" rtl="0" fontAlgn="t"/>
                      <a:r>
                        <a:rPr lang="en-US" sz="1000" b="1" i="0" u="none" strike="noStrike" dirty="0">
                          <a:solidFill>
                            <a:srgbClr val="008000"/>
                          </a:solidFill>
                          <a:effectLst/>
                          <a:latin typeface="Arial" panose="020B0604020202020204" pitchFamily="34" charset="0"/>
                        </a:rPr>
                        <a:t>PRG_ORG: EXAMPLE BGT </a:t>
                      </a:r>
                      <a:r>
                        <a:rPr lang="en-US" sz="1000" b="1" i="0" u="none" strike="noStrike" dirty="0" smtClean="0">
                          <a:solidFill>
                            <a:srgbClr val="008000"/>
                          </a:solidFill>
                          <a:effectLst/>
                          <a:latin typeface="Arial" panose="020B0604020202020204" pitchFamily="34" charset="0"/>
                        </a:rPr>
                        <a:t>17-18 </a:t>
                      </a:r>
                      <a:r>
                        <a:rPr lang="en-US" sz="1000" b="1" i="0" u="none" strike="noStrike" dirty="0">
                          <a:solidFill>
                            <a:srgbClr val="008000"/>
                          </a:solidFill>
                          <a:effectLst/>
                          <a:latin typeface="Arial" panose="020B0604020202020204" pitchFamily="34" charset="0"/>
                        </a:rPr>
                        <a:t>Total:</a:t>
                      </a:r>
                    </a:p>
                  </a:txBody>
                  <a:tcPr marL="5760" marR="5760" marT="57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000" b="1" i="0" u="none" strike="noStrike">
                          <a:solidFill>
                            <a:srgbClr val="008000"/>
                          </a:solidFill>
                          <a:effectLst/>
                          <a:latin typeface="Arial" panose="020B0604020202020204" pitchFamily="34" charset="0"/>
                        </a:rPr>
                        <a:t>420,137</a:t>
                      </a:r>
                    </a:p>
                  </a:txBody>
                  <a:tcPr marL="5760" marR="5760" marT="5760" marB="0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000" b="1" i="0" u="none" strike="noStrike">
                          <a:solidFill>
                            <a:srgbClr val="008000"/>
                          </a:solidFill>
                          <a:effectLst/>
                          <a:latin typeface="Arial" panose="020B0604020202020204" pitchFamily="34" charset="0"/>
                        </a:rPr>
                        <a:t>60,000</a:t>
                      </a:r>
                    </a:p>
                  </a:txBody>
                  <a:tcPr marL="5760" marR="5760" marT="5760" marB="0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000" b="1" i="0" u="none" strike="noStrike">
                          <a:solidFill>
                            <a:srgbClr val="008000"/>
                          </a:solidFill>
                          <a:effectLst/>
                          <a:latin typeface="Arial" panose="020B0604020202020204" pitchFamily="34" charset="0"/>
                        </a:rPr>
                        <a:t>480,137</a:t>
                      </a:r>
                    </a:p>
                  </a:txBody>
                  <a:tcPr marL="5760" marR="5760" marT="5760" marB="0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000" b="1" i="0" u="none" strike="noStrike">
                          <a:solidFill>
                            <a:srgbClr val="008000"/>
                          </a:solidFill>
                          <a:effectLst/>
                          <a:latin typeface="Arial" panose="020B0604020202020204" pitchFamily="34" charset="0"/>
                        </a:rPr>
                        <a:t>315,673.34</a:t>
                      </a:r>
                    </a:p>
                  </a:txBody>
                  <a:tcPr marL="5760" marR="5760" marT="5760" marB="0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000" b="1" i="0" u="none" strike="noStrike">
                          <a:solidFill>
                            <a:srgbClr val="008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5760" marR="5760" marT="5760" marB="0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000" b="1" i="0" u="none" strike="noStrike" dirty="0">
                          <a:solidFill>
                            <a:srgbClr val="008000"/>
                          </a:solidFill>
                          <a:effectLst/>
                          <a:latin typeface="Arial" panose="020B0604020202020204" pitchFamily="34" charset="0"/>
                        </a:rPr>
                        <a:t>164,463.66</a:t>
                      </a:r>
                    </a:p>
                  </a:txBody>
                  <a:tcPr marL="5760" marR="5760" marT="5760" marB="0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2"/>
                  </a:ext>
                </a:extLst>
              </a:tr>
              <a:tr h="163873">
                <a:tc gridSpan="5">
                  <a:txBody>
                    <a:bodyPr/>
                    <a:lstStyle/>
                    <a:p>
                      <a:pPr algn="r" rtl="0" fontAlgn="t"/>
                      <a:r>
                        <a:rPr lang="en-US" sz="1000" b="1" i="0" u="none" strike="noStrike" dirty="0">
                          <a:solidFill>
                            <a:srgbClr val="32CD32"/>
                          </a:solidFill>
                          <a:effectLst/>
                          <a:latin typeface="Arial" panose="020B0604020202020204" pitchFamily="34" charset="0"/>
                        </a:rPr>
                        <a:t>FYR </a:t>
                      </a:r>
                      <a:r>
                        <a:rPr lang="en-US" sz="1000" b="1" i="0" u="none" strike="noStrike" dirty="0" smtClean="0">
                          <a:solidFill>
                            <a:srgbClr val="32CD32"/>
                          </a:solidFill>
                          <a:effectLst/>
                          <a:latin typeface="Arial" panose="020B0604020202020204" pitchFamily="34" charset="0"/>
                        </a:rPr>
                        <a:t>(17-18) </a:t>
                      </a:r>
                      <a:r>
                        <a:rPr lang="en-US" sz="1000" b="1" i="0" u="none" strike="noStrike" dirty="0">
                          <a:solidFill>
                            <a:srgbClr val="32CD32"/>
                          </a:solidFill>
                          <a:effectLst/>
                          <a:latin typeface="Arial" panose="020B0604020202020204" pitchFamily="34" charset="0"/>
                        </a:rPr>
                        <a:t>Total:</a:t>
                      </a:r>
                    </a:p>
                  </a:txBody>
                  <a:tcPr marL="5760" marR="5760" marT="57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000" b="1" i="0" u="none" strike="noStrike">
                          <a:solidFill>
                            <a:srgbClr val="32CD32"/>
                          </a:solidFill>
                          <a:effectLst/>
                          <a:latin typeface="Arial" panose="020B0604020202020204" pitchFamily="34" charset="0"/>
                        </a:rPr>
                        <a:t>420,137</a:t>
                      </a:r>
                    </a:p>
                  </a:txBody>
                  <a:tcPr marL="5760" marR="5760" marT="5760" marB="0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000" b="1" i="0" u="none" strike="noStrike">
                          <a:solidFill>
                            <a:srgbClr val="32CD32"/>
                          </a:solidFill>
                          <a:effectLst/>
                          <a:latin typeface="Arial" panose="020B0604020202020204" pitchFamily="34" charset="0"/>
                        </a:rPr>
                        <a:t>60,000</a:t>
                      </a:r>
                    </a:p>
                  </a:txBody>
                  <a:tcPr marL="5760" marR="5760" marT="5760" marB="0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000" b="1" i="0" u="none" strike="noStrike">
                          <a:solidFill>
                            <a:srgbClr val="32CD32"/>
                          </a:solidFill>
                          <a:effectLst/>
                          <a:latin typeface="Arial" panose="020B0604020202020204" pitchFamily="34" charset="0"/>
                        </a:rPr>
                        <a:t>480,137</a:t>
                      </a:r>
                    </a:p>
                  </a:txBody>
                  <a:tcPr marL="5760" marR="5760" marT="5760" marB="0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000" b="1" i="0" u="none" strike="noStrike">
                          <a:solidFill>
                            <a:srgbClr val="32CD32"/>
                          </a:solidFill>
                          <a:effectLst/>
                          <a:latin typeface="Arial" panose="020B0604020202020204" pitchFamily="34" charset="0"/>
                        </a:rPr>
                        <a:t>315,673.34</a:t>
                      </a:r>
                    </a:p>
                  </a:txBody>
                  <a:tcPr marL="5760" marR="5760" marT="5760" marB="0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000" b="1" i="0" u="none" strike="noStrike">
                          <a:solidFill>
                            <a:srgbClr val="32CD32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5760" marR="5760" marT="5760" marB="0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000" b="1" i="0" u="none" strike="noStrike">
                          <a:solidFill>
                            <a:srgbClr val="32CD32"/>
                          </a:solidFill>
                          <a:effectLst/>
                          <a:latin typeface="Arial" panose="020B0604020202020204" pitchFamily="34" charset="0"/>
                        </a:rPr>
                        <a:t>164,463.66</a:t>
                      </a:r>
                    </a:p>
                  </a:txBody>
                  <a:tcPr marL="5760" marR="5760" marT="5760" marB="0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3"/>
                  </a:ext>
                </a:extLst>
              </a:tr>
              <a:tr h="163873">
                <a:tc gridSpan="5">
                  <a:txBody>
                    <a:bodyPr/>
                    <a:lstStyle/>
                    <a:p>
                      <a:pPr algn="r" rtl="0" fontAlgn="t"/>
                      <a:r>
                        <a:rPr lang="en-US" sz="1000" b="1" i="0" u="none" strike="noStrike">
                          <a:solidFill>
                            <a:srgbClr val="006400"/>
                          </a:solidFill>
                          <a:effectLst/>
                          <a:latin typeface="Arial" panose="020B0604020202020204" pitchFamily="34" charset="0"/>
                        </a:rPr>
                        <a:t>Grand Total:</a:t>
                      </a:r>
                    </a:p>
                  </a:txBody>
                  <a:tcPr marL="5760" marR="5760" marT="57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000" b="1" i="0" u="none" strike="noStrike">
                          <a:solidFill>
                            <a:srgbClr val="006400"/>
                          </a:solidFill>
                          <a:effectLst/>
                          <a:latin typeface="Arial" panose="020B0604020202020204" pitchFamily="34" charset="0"/>
                        </a:rPr>
                        <a:t>420,137</a:t>
                      </a:r>
                    </a:p>
                  </a:txBody>
                  <a:tcPr marL="5760" marR="5760" marT="5760" marB="0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000" b="1" i="0" u="none" strike="noStrike">
                          <a:solidFill>
                            <a:srgbClr val="006400"/>
                          </a:solidFill>
                          <a:effectLst/>
                          <a:latin typeface="Arial" panose="020B0604020202020204" pitchFamily="34" charset="0"/>
                        </a:rPr>
                        <a:t>60,000</a:t>
                      </a:r>
                    </a:p>
                  </a:txBody>
                  <a:tcPr marL="5760" marR="5760" marT="5760" marB="0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000" b="1" i="0" u="none" strike="noStrike">
                          <a:solidFill>
                            <a:srgbClr val="006400"/>
                          </a:solidFill>
                          <a:effectLst/>
                          <a:latin typeface="Arial" panose="020B0604020202020204" pitchFamily="34" charset="0"/>
                        </a:rPr>
                        <a:t>480,137</a:t>
                      </a:r>
                    </a:p>
                  </a:txBody>
                  <a:tcPr marL="5760" marR="5760" marT="5760" marB="0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000" b="1" i="0" u="none" strike="noStrike">
                          <a:solidFill>
                            <a:srgbClr val="006400"/>
                          </a:solidFill>
                          <a:effectLst/>
                          <a:latin typeface="Arial" panose="020B0604020202020204" pitchFamily="34" charset="0"/>
                        </a:rPr>
                        <a:t>315,673.34</a:t>
                      </a:r>
                    </a:p>
                  </a:txBody>
                  <a:tcPr marL="5760" marR="5760" marT="5760" marB="0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000" b="1" i="0" u="none" strike="noStrike">
                          <a:solidFill>
                            <a:srgbClr val="0064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5760" marR="5760" marT="5760" marB="0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000" b="1" i="0" u="none" strike="noStrike" dirty="0">
                          <a:solidFill>
                            <a:srgbClr val="006400"/>
                          </a:solidFill>
                          <a:effectLst/>
                          <a:latin typeface="Arial" panose="020B0604020202020204" pitchFamily="34" charset="0"/>
                        </a:rPr>
                        <a:t>164,463.66</a:t>
                      </a:r>
                    </a:p>
                  </a:txBody>
                  <a:tcPr marL="5760" marR="5760" marT="5760" marB="0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7533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381000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solidFill>
                  <a:srgbClr val="0066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FMSQ 17-18 Budget </a:t>
            </a:r>
            <a:r>
              <a:rPr lang="en-US" sz="2800" b="1" dirty="0" err="1" smtClean="0">
                <a:solidFill>
                  <a:srgbClr val="0066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Rpt</a:t>
            </a:r>
            <a:r>
              <a:rPr lang="en-US" sz="2800" b="1" dirty="0" smtClean="0">
                <a:solidFill>
                  <a:srgbClr val="0066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with Columns Identified</a:t>
            </a:r>
            <a:endParaRPr lang="en-US" sz="2800" b="1" dirty="0">
              <a:solidFill>
                <a:srgbClr val="0066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055" y="685800"/>
            <a:ext cx="8977745" cy="605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2367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44196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US" sz="1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r>
              <a:rPr lang="en-US" sz="7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“Account Structure”</a:t>
            </a:r>
          </a:p>
          <a:p>
            <a:pPr algn="ctr">
              <a:buNone/>
            </a:pPr>
            <a:endParaRPr lang="en-US" sz="1800" b="1" dirty="0" smtClean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this is literally </a:t>
            </a:r>
            <a:r>
              <a:rPr lang="en-US" sz="40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key</a:t>
            </a:r>
            <a:r>
              <a:rPr lang="en-US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algn="ctr">
              <a:buNone/>
            </a:pP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all fiscal reports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521348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6200"/>
            <a:ext cx="8915400" cy="381000"/>
          </a:xfrm>
        </p:spPr>
        <p:txBody>
          <a:bodyPr>
            <a:noAutofit/>
          </a:bodyPr>
          <a:lstStyle/>
          <a:p>
            <a:r>
              <a:rPr lang="en-US" sz="2400" b="1" dirty="0">
                <a:solidFill>
                  <a:srgbClr val="0066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FMSQ  </a:t>
            </a:r>
            <a:r>
              <a:rPr lang="en-US" sz="2400" b="1" dirty="0" smtClean="0">
                <a:solidFill>
                  <a:srgbClr val="0066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17-18 </a:t>
            </a:r>
            <a:r>
              <a:rPr lang="en-US" sz="2400" b="1" dirty="0">
                <a:solidFill>
                  <a:srgbClr val="0066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Budget Only (w/o Transaction &amp; Balance Columns)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9545" y="615142"/>
            <a:ext cx="7862455" cy="61666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3758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305800" cy="533400"/>
          </a:xfrm>
        </p:spPr>
        <p:txBody>
          <a:bodyPr>
            <a:noAutofit/>
          </a:bodyPr>
          <a:lstStyle/>
          <a:p>
            <a:r>
              <a:rPr lang="en-US" sz="3200" b="1" dirty="0">
                <a:solidFill>
                  <a:srgbClr val="0066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FMSQ  </a:t>
            </a:r>
            <a:r>
              <a:rPr lang="en-US" sz="3200" b="1" dirty="0" smtClean="0">
                <a:solidFill>
                  <a:srgbClr val="0066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17-18 </a:t>
            </a:r>
            <a:r>
              <a:rPr lang="en-US" sz="3200" b="1" dirty="0">
                <a:solidFill>
                  <a:srgbClr val="0066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Budget Columns ONLY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1862" y="1143000"/>
            <a:ext cx="8502043" cy="5105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9028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3886200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en-US" sz="4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next segment pertains to what we call “Revenue Budgets”, which are for programs that receive revenues directly for services provided.</a:t>
            </a:r>
          </a:p>
          <a:p>
            <a:pPr marL="0" indent="0" algn="ctr">
              <a:buNone/>
            </a:pPr>
            <a:endParaRPr lang="en-US" sz="48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en-US" sz="4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(e.g., Int’l Programs, Continuing </a:t>
            </a:r>
            <a:r>
              <a:rPr lang="en-US" sz="48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Educ</a:t>
            </a:r>
            <a:r>
              <a:rPr lang="en-US" sz="4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S&amp;A Programs, Lab Fees, the MAC, etc.)</a:t>
            </a:r>
          </a:p>
          <a:p>
            <a:pPr marL="0" indent="0" algn="ctr">
              <a:buNone/>
            </a:pPr>
            <a:endParaRPr lang="en-US" sz="48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73488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533400"/>
          </a:xfrm>
        </p:spPr>
        <p:txBody>
          <a:bodyPr>
            <a:noAutofit/>
          </a:bodyPr>
          <a:lstStyle/>
          <a:p>
            <a:r>
              <a:rPr lang="en-US" sz="4000" dirty="0" smtClean="0"/>
              <a:t>Why </a:t>
            </a:r>
            <a:r>
              <a:rPr lang="en-US" sz="5400" dirty="0" smtClean="0">
                <a:solidFill>
                  <a:srgbClr val="0000FF"/>
                </a:solidFill>
              </a:rPr>
              <a:t>+</a:t>
            </a:r>
            <a:r>
              <a:rPr lang="en-US" sz="4000" dirty="0" smtClean="0"/>
              <a:t> and Why </a:t>
            </a:r>
            <a:r>
              <a:rPr lang="en-US" sz="5400" dirty="0" smtClean="0">
                <a:solidFill>
                  <a:srgbClr val="0000FF"/>
                </a:solidFill>
              </a:rPr>
              <a:t>-</a:t>
            </a:r>
            <a:endParaRPr lang="en-US" sz="5400" dirty="0">
              <a:solidFill>
                <a:srgbClr val="0000FF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026" y="723206"/>
            <a:ext cx="8737350" cy="59061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7805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533400"/>
          </a:xfrm>
        </p:spPr>
        <p:txBody>
          <a:bodyPr>
            <a:noAutofit/>
          </a:bodyPr>
          <a:lstStyle/>
          <a:p>
            <a:r>
              <a:rPr lang="en-US" sz="4000" dirty="0" smtClean="0"/>
              <a:t>Why </a:t>
            </a:r>
            <a:r>
              <a:rPr lang="en-US" sz="5400" dirty="0" smtClean="0">
                <a:solidFill>
                  <a:srgbClr val="0000FF"/>
                </a:solidFill>
              </a:rPr>
              <a:t>+</a:t>
            </a:r>
            <a:r>
              <a:rPr lang="en-US" sz="4000" dirty="0" smtClean="0"/>
              <a:t> and Why </a:t>
            </a:r>
            <a:r>
              <a:rPr lang="en-US" sz="5400" dirty="0" smtClean="0">
                <a:solidFill>
                  <a:srgbClr val="0000FF"/>
                </a:solidFill>
              </a:rPr>
              <a:t>-</a:t>
            </a:r>
            <a:endParaRPr lang="en-US" sz="5400" dirty="0">
              <a:solidFill>
                <a:srgbClr val="0000FF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8996" y="762000"/>
            <a:ext cx="8806008" cy="586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6571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685800"/>
          </a:xfrm>
        </p:spPr>
        <p:txBody>
          <a:bodyPr>
            <a:noAutofit/>
          </a:bodyPr>
          <a:lstStyle/>
          <a:p>
            <a:r>
              <a:rPr lang="en-US" dirty="0" smtClean="0"/>
              <a:t>Why </a:t>
            </a:r>
            <a:r>
              <a:rPr lang="en-US" sz="6000" dirty="0" smtClean="0">
                <a:solidFill>
                  <a:srgbClr val="0000FF"/>
                </a:solidFill>
              </a:rPr>
              <a:t>+</a:t>
            </a:r>
            <a:r>
              <a:rPr lang="en-US" dirty="0" smtClean="0"/>
              <a:t> and Why </a:t>
            </a:r>
            <a:r>
              <a:rPr lang="en-US" sz="6000" dirty="0" smtClean="0">
                <a:solidFill>
                  <a:srgbClr val="0000FF"/>
                </a:solidFill>
              </a:rPr>
              <a:t>-</a:t>
            </a:r>
            <a:endParaRPr lang="en-US" sz="6000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endParaRPr lang="en-US" sz="2800" dirty="0" smtClean="0"/>
          </a:p>
          <a:p>
            <a:pPr marL="0" indent="0" algn="ctr">
              <a:buNone/>
            </a:pPr>
            <a:r>
              <a:rPr lang="en-US" sz="2800" dirty="0" smtClean="0"/>
              <a:t>This an “Accounting Thing”</a:t>
            </a:r>
          </a:p>
          <a:p>
            <a:pPr marL="0" indent="0" algn="ctr">
              <a:buNone/>
            </a:pPr>
            <a:endParaRPr lang="en-US" sz="1600" dirty="0" smtClean="0"/>
          </a:p>
          <a:p>
            <a:pPr marL="0" indent="0">
              <a:buNone/>
            </a:pPr>
            <a:r>
              <a:rPr lang="en-US" sz="2800" dirty="0" smtClean="0"/>
              <a:t>The system differentiates between Debits and Credits by using positive </a:t>
            </a:r>
            <a:r>
              <a:rPr lang="en-US" sz="2800" dirty="0" smtClean="0">
                <a:solidFill>
                  <a:schemeClr val="tx1"/>
                </a:solidFill>
              </a:rPr>
              <a:t>(+) and negative (-) values</a:t>
            </a:r>
          </a:p>
          <a:p>
            <a:pPr marL="0" indent="0">
              <a:buNone/>
            </a:pPr>
            <a:r>
              <a:rPr lang="en-US" sz="2800" b="1" dirty="0" smtClean="0"/>
              <a:t>Debits</a:t>
            </a:r>
            <a:r>
              <a:rPr lang="en-US" sz="2800" dirty="0" smtClean="0"/>
              <a:t> are recorded as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b="1" dirty="0" smtClean="0">
                <a:solidFill>
                  <a:srgbClr val="0000FF"/>
                </a:solidFill>
              </a:rPr>
              <a:t>positives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3600" dirty="0" smtClean="0">
                <a:solidFill>
                  <a:srgbClr val="0000FF"/>
                </a:solidFill>
              </a:rPr>
              <a:t>+ </a:t>
            </a:r>
          </a:p>
          <a:p>
            <a:pPr marL="0" indent="0">
              <a:buNone/>
            </a:pPr>
            <a:r>
              <a:rPr lang="en-US" sz="2800" b="1" dirty="0" smtClean="0"/>
              <a:t>Credits</a:t>
            </a:r>
            <a:r>
              <a:rPr lang="en-US" sz="2800" dirty="0" smtClean="0"/>
              <a:t> are recorded as </a:t>
            </a:r>
            <a:r>
              <a:rPr lang="en-US" sz="2800" b="1" dirty="0" smtClean="0">
                <a:solidFill>
                  <a:srgbClr val="0000FF"/>
                </a:solidFill>
              </a:rPr>
              <a:t>negatives</a:t>
            </a:r>
            <a:r>
              <a:rPr lang="en-US" sz="2800" dirty="0" smtClean="0"/>
              <a:t> </a:t>
            </a:r>
            <a:r>
              <a:rPr lang="en-US" sz="3600" b="1" dirty="0" smtClean="0">
                <a:solidFill>
                  <a:srgbClr val="0000FF"/>
                </a:solidFill>
              </a:rPr>
              <a:t>– 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This </a:t>
            </a:r>
            <a:r>
              <a:rPr lang="en-US" sz="2800" dirty="0"/>
              <a:t>enables us to quickly tell if we are in </a:t>
            </a:r>
            <a:r>
              <a:rPr lang="en-US" sz="2800" b="1" dirty="0" smtClean="0">
                <a:solidFill>
                  <a:srgbClr val="0000FF"/>
                </a:solidFill>
              </a:rPr>
              <a:t>balance</a:t>
            </a:r>
            <a:endParaRPr lang="en-US" sz="2800" b="1" dirty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en-US" sz="28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0267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981200"/>
            <a:ext cx="8382000" cy="3429001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  <a:p>
            <a:r>
              <a:rPr lang="en-US" sz="2400" dirty="0" smtClean="0"/>
              <a:t>Increases in Expenditure are recorded as </a:t>
            </a:r>
            <a:r>
              <a:rPr lang="en-US" sz="2400" b="1" dirty="0" smtClean="0">
                <a:solidFill>
                  <a:srgbClr val="0000FF"/>
                </a:solidFill>
              </a:rPr>
              <a:t>Debits (</a:t>
            </a:r>
            <a:r>
              <a:rPr lang="en-US" sz="2800" b="1" dirty="0" smtClean="0">
                <a:solidFill>
                  <a:srgbClr val="0000FF"/>
                </a:solidFill>
              </a:rPr>
              <a:t>+</a:t>
            </a:r>
            <a:r>
              <a:rPr lang="en-US" sz="2400" b="1" dirty="0" smtClean="0">
                <a:solidFill>
                  <a:srgbClr val="0000FF"/>
                </a:solidFill>
              </a:rPr>
              <a:t> values)</a:t>
            </a:r>
            <a:endParaRPr lang="en-US" sz="2800" b="1" dirty="0" smtClean="0">
              <a:solidFill>
                <a:srgbClr val="0000FF"/>
              </a:solidFill>
            </a:endParaRPr>
          </a:p>
          <a:p>
            <a:r>
              <a:rPr lang="en-US" sz="2400" dirty="0" smtClean="0"/>
              <a:t>Increases in Revenues are recorded as </a:t>
            </a:r>
            <a:r>
              <a:rPr lang="en-US" sz="2400" b="1" dirty="0" smtClean="0">
                <a:solidFill>
                  <a:srgbClr val="0000FF"/>
                </a:solidFill>
              </a:rPr>
              <a:t>Credits (– values)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When Expenditures Equal Revenues, the sum is </a:t>
            </a:r>
            <a:r>
              <a:rPr lang="en-US" sz="2800" b="1" dirty="0" smtClean="0">
                <a:solidFill>
                  <a:srgbClr val="0000FF"/>
                </a:solidFill>
              </a:rPr>
              <a:t>Zero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66800" y="533400"/>
            <a:ext cx="7162800" cy="101566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b="1" i="1" dirty="0" smtClean="0"/>
              <a:t>Debits</a:t>
            </a:r>
            <a:r>
              <a:rPr lang="en-US" sz="2000" i="1" dirty="0" smtClean="0"/>
              <a:t> are recorded as</a:t>
            </a:r>
            <a:r>
              <a:rPr lang="en-US" sz="2000" i="1" dirty="0" smtClean="0">
                <a:solidFill>
                  <a:srgbClr val="0000FF"/>
                </a:solidFill>
              </a:rPr>
              <a:t> </a:t>
            </a:r>
            <a:r>
              <a:rPr lang="en-US" sz="2000" b="1" i="1" dirty="0" smtClean="0">
                <a:solidFill>
                  <a:srgbClr val="0000FF"/>
                </a:solidFill>
              </a:rPr>
              <a:t>positives</a:t>
            </a:r>
            <a:r>
              <a:rPr lang="en-US" sz="2000" i="1" dirty="0" smtClean="0">
                <a:solidFill>
                  <a:srgbClr val="0000FF"/>
                </a:solidFill>
              </a:rPr>
              <a:t> </a:t>
            </a:r>
            <a:r>
              <a:rPr lang="en-US" sz="2000" b="1" i="1" dirty="0" smtClean="0">
                <a:solidFill>
                  <a:srgbClr val="0000FF"/>
                </a:solidFill>
              </a:rPr>
              <a:t>+</a:t>
            </a:r>
            <a:r>
              <a:rPr lang="en-US" sz="2000" i="1" dirty="0" smtClean="0">
                <a:solidFill>
                  <a:srgbClr val="0000FF"/>
                </a:solidFill>
              </a:rPr>
              <a:t> </a:t>
            </a:r>
          </a:p>
          <a:p>
            <a:pPr algn="ctr"/>
            <a:r>
              <a:rPr lang="en-US" sz="2000" b="1" i="1" dirty="0" smtClean="0"/>
              <a:t>Credits</a:t>
            </a:r>
            <a:r>
              <a:rPr lang="en-US" sz="2000" i="1" dirty="0" smtClean="0"/>
              <a:t> are recorded as </a:t>
            </a:r>
            <a:r>
              <a:rPr lang="en-US" sz="2000" b="1" i="1" dirty="0" smtClean="0">
                <a:solidFill>
                  <a:srgbClr val="0000FF"/>
                </a:solidFill>
              </a:rPr>
              <a:t>negatives</a:t>
            </a:r>
            <a:r>
              <a:rPr lang="en-US" sz="2000" i="1" dirty="0" smtClean="0"/>
              <a:t> </a:t>
            </a:r>
            <a:r>
              <a:rPr lang="en-US" sz="2000" b="1" i="1" dirty="0" smtClean="0">
                <a:solidFill>
                  <a:srgbClr val="0000FF"/>
                </a:solidFill>
              </a:rPr>
              <a:t>– </a:t>
            </a:r>
          </a:p>
          <a:p>
            <a:pPr algn="ctr"/>
            <a:r>
              <a:rPr lang="en-US" sz="2000" i="1" dirty="0" smtClean="0"/>
              <a:t>This enables us to quickly tell if we are in </a:t>
            </a:r>
            <a:r>
              <a:rPr lang="en-US" sz="2000" b="1" i="1" dirty="0" smtClean="0"/>
              <a:t>balanc</a:t>
            </a:r>
            <a:r>
              <a:rPr lang="en-US" sz="2000" b="1" dirty="0" smtClean="0"/>
              <a:t>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046018"/>
            <a:ext cx="6553200" cy="10668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66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Fund Accounting</a:t>
            </a:r>
            <a:endParaRPr lang="en-US" sz="6600" b="1" dirty="0" smtClean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3276600"/>
            <a:ext cx="8229600" cy="3048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en-US" sz="4000" dirty="0" smtClean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19100" y="2971800"/>
            <a:ext cx="8458200" cy="1447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40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Accounting</a:t>
            </a:r>
            <a:r>
              <a:rPr lang="en-US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records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dirty="0" smtClean="0"/>
              <a:t>are how we keep track of 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we do with </a:t>
            </a: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money</a:t>
            </a:r>
            <a:r>
              <a:rPr lang="en-US" sz="4000" dirty="0"/>
              <a:t>. </a:t>
            </a:r>
            <a:endParaRPr lang="en-US" sz="4000" dirty="0" smtClean="0"/>
          </a:p>
          <a:p>
            <a:pPr marL="0" indent="0" algn="ctr">
              <a:buNone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2785890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3276600"/>
            <a:ext cx="8229600" cy="3048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en-US" sz="4000" dirty="0" smtClean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42900" y="762000"/>
            <a:ext cx="8458200" cy="5410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en-US" sz="2800" dirty="0" smtClean="0"/>
          </a:p>
          <a:p>
            <a:pPr marL="0" indent="0" algn="ctr">
              <a:buNone/>
            </a:pPr>
            <a:r>
              <a:rPr lang="en-US" sz="40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Fund </a:t>
            </a:r>
            <a:r>
              <a:rPr lang="en-US" sz="40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Accounting</a:t>
            </a:r>
            <a:r>
              <a:rPr lang="en-US" sz="4000" dirty="0"/>
              <a:t> is a method of </a:t>
            </a:r>
            <a:r>
              <a:rPr lang="en-US" sz="4000" b="1" u="sng" dirty="0"/>
              <a:t>organizing the accounting records</a:t>
            </a:r>
            <a:r>
              <a:rPr lang="en-US" sz="4000" b="1" dirty="0"/>
              <a:t> </a:t>
            </a:r>
            <a:r>
              <a:rPr lang="en-US" sz="4000" dirty="0"/>
              <a:t>by </a:t>
            </a:r>
            <a:r>
              <a:rPr lang="en-US" sz="4000" dirty="0" smtClean="0"/>
              <a:t>collecting </a:t>
            </a:r>
            <a:r>
              <a:rPr lang="en-US" sz="4000" dirty="0"/>
              <a:t>them </a:t>
            </a:r>
            <a:r>
              <a:rPr lang="en-US" sz="4000" dirty="0" smtClean="0"/>
              <a:t>into </a:t>
            </a:r>
          </a:p>
          <a:p>
            <a:pPr marL="0" indent="0" algn="ctr">
              <a:buNone/>
            </a:pPr>
            <a:r>
              <a:rPr lang="en-US" sz="40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Accounting </a:t>
            </a:r>
            <a:r>
              <a:rPr lang="en-US" sz="40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  <a:r>
              <a:rPr lang="en-US" sz="40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ontainers </a:t>
            </a: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called</a:t>
            </a:r>
            <a:r>
              <a:rPr lang="en-US" sz="40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dirty="0">
                <a:solidFill>
                  <a:srgbClr val="0000FF"/>
                </a:solidFill>
              </a:rPr>
              <a:t>“</a:t>
            </a:r>
            <a:r>
              <a:rPr lang="en-US" sz="40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Funds</a:t>
            </a:r>
            <a:r>
              <a:rPr lang="en-US" sz="4000" dirty="0">
                <a:solidFill>
                  <a:srgbClr val="0000FF"/>
                </a:solidFill>
              </a:rPr>
              <a:t>”</a:t>
            </a:r>
            <a:r>
              <a:rPr lang="en-US" sz="4000" dirty="0"/>
              <a:t>. </a:t>
            </a:r>
            <a:endParaRPr lang="en-US" sz="4000" dirty="0" smtClean="0"/>
          </a:p>
          <a:p>
            <a:pPr marL="0" indent="0" algn="ctr">
              <a:buFont typeface="Arial" pitchFamily="34" charset="0"/>
              <a:buNone/>
            </a:pPr>
            <a:endParaRPr lang="en-US" sz="4000" dirty="0" smtClean="0"/>
          </a:p>
        </p:txBody>
      </p:sp>
    </p:spTree>
    <p:extLst>
      <p:ext uri="{BB962C8B-B14F-4D97-AF65-F5344CB8AC3E}">
        <p14:creationId xmlns:p14="http://schemas.microsoft.com/office/powerpoint/2010/main" val="4128785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2198" y="1014778"/>
            <a:ext cx="6655803" cy="5816898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799" y="290878"/>
            <a:ext cx="8610600" cy="1004522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b="1" dirty="0"/>
              <a:t>T</a:t>
            </a:r>
            <a:r>
              <a:rPr lang="en-US" b="1" dirty="0" smtClean="0"/>
              <a:t>hinking of an Accounting Fund as a container is a pretty accurate way of visualizing it </a:t>
            </a:r>
          </a:p>
        </p:txBody>
      </p:sp>
    </p:spTree>
    <p:extLst>
      <p:ext uri="{BB962C8B-B14F-4D97-AF65-F5344CB8AC3E}">
        <p14:creationId xmlns:p14="http://schemas.microsoft.com/office/powerpoint/2010/main" val="3036411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2076</TotalTime>
  <Words>2427</Words>
  <Application>Microsoft Office PowerPoint</Application>
  <PresentationFormat>On-screen Show (4:3)</PresentationFormat>
  <Paragraphs>1009</Paragraphs>
  <Slides>66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66</vt:i4>
      </vt:variant>
    </vt:vector>
  </HeadingPairs>
  <TitlesOfParts>
    <vt:vector size="74" baseType="lpstr">
      <vt:lpstr>Adobe Myungjo Std M</vt:lpstr>
      <vt:lpstr>Arial</vt:lpstr>
      <vt:lpstr>Arial Narrow</vt:lpstr>
      <vt:lpstr>Calibri</vt:lpstr>
      <vt:lpstr>Comic Sans MS</vt:lpstr>
      <vt:lpstr>Office Theme</vt:lpstr>
      <vt:lpstr>Visio</vt:lpstr>
      <vt:lpstr>Worksheet</vt:lpstr>
      <vt:lpstr>Welcome to BUDGET 101   presented by Seattle Central College Business Office </vt:lpstr>
      <vt:lpstr>Where we’ll take first steps in learning to  read a BUDGET REPORT!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Money In, Money Out</vt:lpstr>
      <vt:lpstr>MONEY IN: State Appropriations, Tuition, Fees, Grants, Gifts, etc  MONEY OUT: Payroll, Purchases of Various Goods, Services, etc  MONEY NEUTRAL: Transfers between SCC departments (money neutral to the college as a whole).</vt:lpstr>
      <vt:lpstr>PowerPoint Presentation</vt:lpstr>
      <vt:lpstr>ACCOUNT STRUCTURE (working definition)</vt:lpstr>
      <vt:lpstr>ACCOUNT STRUCTURE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– Forms in which we use  the Account Structure –</vt:lpstr>
      <vt:lpstr>PowerPoint Presentation</vt:lpstr>
      <vt:lpstr>PowerPoint Presentation</vt:lpstr>
      <vt:lpstr>You Create a Query (Question) to FMSQ – by Inputting  Account Structure Elements</vt:lpstr>
      <vt:lpstr>PowerPoint Presentation</vt:lpstr>
      <vt:lpstr>TRANSACTION CODE (TC)</vt:lpstr>
      <vt:lpstr>Appropriation Index</vt:lpstr>
      <vt:lpstr>Each of the Accounting Funds has a Code and a Name The 3 Digit Code is Called the Appropriation Index</vt:lpstr>
      <vt:lpstr>The Appr Index Tells the System:</vt:lpstr>
      <vt:lpstr>PowerPoint Presentation</vt:lpstr>
      <vt:lpstr>APPR INDEXES : Example College Programs</vt:lpstr>
      <vt:lpstr>Program Index (PRG) </vt:lpstr>
      <vt:lpstr>Major Program Index Examples</vt:lpstr>
      <vt:lpstr>PowerPoint Presentation</vt:lpstr>
      <vt:lpstr>ORGANIZATION INDEX (ORG)</vt:lpstr>
      <vt:lpstr>PowerPoint Presentation</vt:lpstr>
      <vt:lpstr>PowerPoint Presentation</vt:lpstr>
      <vt:lpstr>Expenditure Objects are Descriptive</vt:lpstr>
      <vt:lpstr>Add a Second Character (Sub-Object), and the Description becomes more Detailed</vt:lpstr>
      <vt:lpstr>Account Structure Elements</vt:lpstr>
      <vt:lpstr>Account Structure Elements (fill in the blanks)</vt:lpstr>
      <vt:lpstr>Revenue Source Codes (SRC)</vt:lpstr>
      <vt:lpstr>SRC REV Examples</vt:lpstr>
      <vt:lpstr>Revenue SubSource (SSRC)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FMS Query 17-18 Budget Report</vt:lpstr>
      <vt:lpstr>FMSQ 17-18 Budget Rpt with Columns Identified</vt:lpstr>
      <vt:lpstr>FMSQ  17-18 Budget Only (w/o Transaction &amp; Balance Columns)</vt:lpstr>
      <vt:lpstr>FMSQ  17-18 Budget Columns ONLY</vt:lpstr>
      <vt:lpstr>PowerPoint Presentation</vt:lpstr>
      <vt:lpstr>Why + and Why -</vt:lpstr>
      <vt:lpstr>Why + and Why -</vt:lpstr>
      <vt:lpstr>Why + and Why -</vt:lpstr>
      <vt:lpstr>PowerPoint Presentation</vt:lpstr>
    </vt:vector>
  </TitlesOfParts>
  <Company>NSCC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READ A BUDGET REPORT (?)</dc:title>
  <dc:creator>Dennis Yasukochi</dc:creator>
  <cp:lastModifiedBy>Yasukochi, Dennis</cp:lastModifiedBy>
  <cp:revision>274</cp:revision>
  <cp:lastPrinted>2018-11-19T17:22:26Z</cp:lastPrinted>
  <dcterms:created xsi:type="dcterms:W3CDTF">2012-02-15T21:40:27Z</dcterms:created>
  <dcterms:modified xsi:type="dcterms:W3CDTF">2018-11-19T18:13:59Z</dcterms:modified>
</cp:coreProperties>
</file>