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4"/>
  </p:notesMasterIdLst>
  <p:handoutMasterIdLst>
    <p:handoutMasterId r:id="rId35"/>
  </p:handoutMasterIdLst>
  <p:sldIdLst>
    <p:sldId id="453" r:id="rId2"/>
    <p:sldId id="461" r:id="rId3"/>
    <p:sldId id="481" r:id="rId4"/>
    <p:sldId id="493" r:id="rId5"/>
    <p:sldId id="420" r:id="rId6"/>
    <p:sldId id="494" r:id="rId7"/>
    <p:sldId id="499" r:id="rId8"/>
    <p:sldId id="496" r:id="rId9"/>
    <p:sldId id="516" r:id="rId10"/>
    <p:sldId id="484" r:id="rId11"/>
    <p:sldId id="462" r:id="rId12"/>
    <p:sldId id="513" r:id="rId13"/>
    <p:sldId id="482" r:id="rId14"/>
    <p:sldId id="502" r:id="rId15"/>
    <p:sldId id="514" r:id="rId16"/>
    <p:sldId id="463" r:id="rId17"/>
    <p:sldId id="464" r:id="rId18"/>
    <p:sldId id="465" r:id="rId19"/>
    <p:sldId id="472" r:id="rId20"/>
    <p:sldId id="510" r:id="rId21"/>
    <p:sldId id="525" r:id="rId22"/>
    <p:sldId id="471" r:id="rId23"/>
    <p:sldId id="517" r:id="rId24"/>
    <p:sldId id="518" r:id="rId25"/>
    <p:sldId id="523" r:id="rId26"/>
    <p:sldId id="511" r:id="rId27"/>
    <p:sldId id="475" r:id="rId28"/>
    <p:sldId id="500" r:id="rId29"/>
    <p:sldId id="501" r:id="rId30"/>
    <p:sldId id="491" r:id="rId31"/>
    <p:sldId id="490" r:id="rId32"/>
    <p:sldId id="515"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land, Bruce" initials="RB" lastIdx="1" clrIdx="0">
    <p:extLst>
      <p:ext uri="{19B8F6BF-5375-455C-9EA6-DF929625EA0E}">
        <p15:presenceInfo xmlns:p15="http://schemas.microsoft.com/office/powerpoint/2012/main" userId="Riveland, Bru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43C"/>
    <a:srgbClr val="75C4FF"/>
    <a:srgbClr val="9BD4FF"/>
    <a:srgbClr val="00FFFF"/>
    <a:srgbClr val="77DFED"/>
    <a:srgbClr val="A7EAF3"/>
    <a:srgbClr val="0000FF"/>
    <a:srgbClr val="9B4515"/>
    <a:srgbClr val="B04E1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60"/>
  </p:normalViewPr>
  <p:slideViewPr>
    <p:cSldViewPr>
      <p:cViewPr varScale="1">
        <p:scale>
          <a:sx n="102" d="100"/>
          <a:sy n="102" d="100"/>
        </p:scale>
        <p:origin x="12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S/F </a:t>
            </a:r>
            <a:r>
              <a:rPr lang="en-US" sz="2000"/>
              <a:t>Ratio</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Sheet1!$B$6</c:f>
              <c:strCache>
                <c:ptCount val="1"/>
                <c:pt idx="0">
                  <c:v>S/F ratio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Sheet1!$A$7:$A$16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Sheet1!$B$7:$B$16</c:f>
              <c:numCache>
                <c:formatCode>General</c:formatCode>
                <c:ptCount val="10"/>
                <c:pt idx="0">
                  <c:v>24.3</c:v>
                </c:pt>
                <c:pt idx="1">
                  <c:v>23.68</c:v>
                </c:pt>
                <c:pt idx="2">
                  <c:v>23.1</c:v>
                </c:pt>
                <c:pt idx="3">
                  <c:v>22.31</c:v>
                </c:pt>
                <c:pt idx="4">
                  <c:v>22.19</c:v>
                </c:pt>
                <c:pt idx="5">
                  <c:v>21</c:v>
                </c:pt>
                <c:pt idx="6">
                  <c:v>20.67</c:v>
                </c:pt>
                <c:pt idx="7">
                  <c:v>21.16</c:v>
                </c:pt>
                <c:pt idx="8">
                  <c:v>21.46</c:v>
                </c:pt>
                <c:pt idx="9">
                  <c:v>21.02</c:v>
                </c:pt>
              </c:numCache>
            </c:numRef>
          </c:val>
          <c:smooth val="0"/>
          <c:extLst>
            <c:ext xmlns:c16="http://schemas.microsoft.com/office/drawing/2014/chart" uri="{C3380CC4-5D6E-409C-BE32-E72D297353CC}">
              <c16:uniqueId val="{00000000-6F3D-4B67-86D9-41F34532CF25}"/>
            </c:ext>
          </c:extLst>
        </c:ser>
        <c:dLbls>
          <c:showLegendKey val="0"/>
          <c:showVal val="0"/>
          <c:showCatName val="0"/>
          <c:showSerName val="0"/>
          <c:showPercent val="0"/>
          <c:showBubbleSize val="0"/>
        </c:dLbls>
        <c:marker val="1"/>
        <c:smooth val="0"/>
        <c:axId val="305599776"/>
        <c:axId val="305604696"/>
        <c:extLst>
          <c:ext xmlns:c15="http://schemas.microsoft.com/office/drawing/2012/chart" uri="{02D57815-91ED-43cb-92C2-25804820EDAC}">
            <c15:filteredLineSeries>
              <c15:ser>
                <c:idx val="0"/>
                <c:order val="0"/>
                <c:tx>
                  <c:strRef>
                    <c:extLst>
                      <c:ext uri="{02D57815-91ED-43cb-92C2-25804820EDAC}">
                        <c15:formulaRef>
                          <c15:sqref>Sheet1!$A$6</c15:sqref>
                        </c15:formulaRef>
                      </c:ext>
                    </c:extLst>
                    <c:strCache>
                      <c:ptCount val="1"/>
                      <c:pt idx="0">
                        <c:v>FY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Sheet1!$A$7:$A$16</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Sheet1!$A$7:$A$16</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val>
                <c:smooth val="0"/>
                <c:extLst>
                  <c:ext xmlns:c16="http://schemas.microsoft.com/office/drawing/2014/chart" uri="{C3380CC4-5D6E-409C-BE32-E72D297353CC}">
                    <c16:uniqueId val="{00000001-6F3D-4B67-86D9-41F34532CF25}"/>
                  </c:ext>
                </c:extLst>
              </c15:ser>
            </c15:filteredLineSeries>
          </c:ext>
        </c:extLst>
      </c:lineChart>
      <c:catAx>
        <c:axId val="305599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604696"/>
        <c:crosses val="autoZero"/>
        <c:auto val="0"/>
        <c:lblAlgn val="ctr"/>
        <c:lblOffset val="100"/>
        <c:noMultiLvlLbl val="0"/>
      </c:catAx>
      <c:valAx>
        <c:axId val="305604696"/>
        <c:scaling>
          <c:orientation val="minMax"/>
          <c:max val="25"/>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Class</a:t>
                </a:r>
                <a:r>
                  <a:rPr lang="en-US" sz="2000" baseline="0"/>
                  <a:t> Size </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59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3-26T09:04:30.135"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26T09:04:30.135" idx="1">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3-26T09:04:30.135"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226F4-81EB-44E4-9A05-5DA61B6FCBEA}"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US"/>
        </a:p>
      </dgm:t>
    </dgm:pt>
    <dgm:pt modelId="{06561F64-3DA8-43AA-A639-12914409E35A}">
      <dgm:prSet phldrT="[Text]"/>
      <dgm:spPr/>
      <dgm:t>
        <a:bodyPr/>
        <a:lstStyle/>
        <a:p>
          <a:r>
            <a:rPr lang="en-US" dirty="0" smtClean="0"/>
            <a:t>Instruction</a:t>
          </a:r>
          <a:endParaRPr lang="en-US" dirty="0"/>
        </a:p>
      </dgm:t>
    </dgm:pt>
    <dgm:pt modelId="{C0651D49-F5C2-4C61-91E3-0BD9915BE176}" type="parTrans" cxnId="{DFAFA8A9-B1D0-4811-9CCD-8A9C6C4BC9A3}">
      <dgm:prSet/>
      <dgm:spPr/>
      <dgm:t>
        <a:bodyPr/>
        <a:lstStyle/>
        <a:p>
          <a:endParaRPr lang="en-US"/>
        </a:p>
      </dgm:t>
    </dgm:pt>
    <dgm:pt modelId="{80F2744C-528C-4DBE-990A-73CBB7575311}" type="sibTrans" cxnId="{DFAFA8A9-B1D0-4811-9CCD-8A9C6C4BC9A3}">
      <dgm:prSet/>
      <dgm:spPr/>
      <dgm:t>
        <a:bodyPr/>
        <a:lstStyle/>
        <a:p>
          <a:endParaRPr lang="en-US"/>
        </a:p>
      </dgm:t>
    </dgm:pt>
    <dgm:pt modelId="{77C0D142-0DBC-4F71-8717-84A0C465C084}">
      <dgm:prSet phldrT="[Text]"/>
      <dgm:spPr/>
      <dgm:t>
        <a:bodyPr/>
        <a:lstStyle/>
        <a:p>
          <a:r>
            <a:rPr lang="en-US" dirty="0" smtClean="0"/>
            <a:t>International Programs</a:t>
          </a:r>
          <a:endParaRPr lang="en-US" dirty="0"/>
        </a:p>
      </dgm:t>
    </dgm:pt>
    <dgm:pt modelId="{5FD9C3E3-DD61-4B6D-B224-9626D2AA2A8C}" type="parTrans" cxnId="{DFE24F03-C028-429F-8A44-9D3B23C55494}">
      <dgm:prSet/>
      <dgm:spPr/>
      <dgm:t>
        <a:bodyPr/>
        <a:lstStyle/>
        <a:p>
          <a:endParaRPr lang="en-US"/>
        </a:p>
      </dgm:t>
    </dgm:pt>
    <dgm:pt modelId="{163374EA-8408-46A1-A7B0-C81C133EDE22}" type="sibTrans" cxnId="{DFE24F03-C028-429F-8A44-9D3B23C55494}">
      <dgm:prSet/>
      <dgm:spPr/>
      <dgm:t>
        <a:bodyPr/>
        <a:lstStyle/>
        <a:p>
          <a:endParaRPr lang="en-US"/>
        </a:p>
      </dgm:t>
    </dgm:pt>
    <dgm:pt modelId="{3B21383F-6969-40F7-A776-CE96F97AF90B}">
      <dgm:prSet phldrT="[Text]"/>
      <dgm:spPr/>
      <dgm:t>
        <a:bodyPr/>
        <a:lstStyle/>
        <a:p>
          <a:r>
            <a:rPr lang="en-US" dirty="0" smtClean="0"/>
            <a:t>Parking</a:t>
          </a:r>
          <a:endParaRPr lang="en-US" dirty="0"/>
        </a:p>
      </dgm:t>
    </dgm:pt>
    <dgm:pt modelId="{740ABD1F-D1AF-4F87-AED0-8374014BA87A}" type="parTrans" cxnId="{88B29858-2FB5-4D10-8E22-91859F869FFD}">
      <dgm:prSet/>
      <dgm:spPr/>
      <dgm:t>
        <a:bodyPr/>
        <a:lstStyle/>
        <a:p>
          <a:endParaRPr lang="en-US"/>
        </a:p>
      </dgm:t>
    </dgm:pt>
    <dgm:pt modelId="{77B73E83-B1DD-4E60-908E-D54DE6AD86EC}" type="sibTrans" cxnId="{88B29858-2FB5-4D10-8E22-91859F869FFD}">
      <dgm:prSet/>
      <dgm:spPr/>
      <dgm:t>
        <a:bodyPr/>
        <a:lstStyle/>
        <a:p>
          <a:endParaRPr lang="en-US"/>
        </a:p>
      </dgm:t>
    </dgm:pt>
    <dgm:pt modelId="{1FA0A801-13D4-4727-A14E-34489901F108}">
      <dgm:prSet phldrT="[Text]"/>
      <dgm:spPr>
        <a:solidFill>
          <a:schemeClr val="bg1"/>
        </a:solidFill>
      </dgm:spPr>
      <dgm:t>
        <a:bodyPr/>
        <a:lstStyle/>
        <a:p>
          <a:r>
            <a:rPr lang="en-US" dirty="0" smtClean="0"/>
            <a:t>Foundation Funded</a:t>
          </a:r>
          <a:endParaRPr lang="en-US" dirty="0"/>
        </a:p>
      </dgm:t>
    </dgm:pt>
    <dgm:pt modelId="{1F6E6358-55A2-4E77-A84A-CCBC1B679000}" type="parTrans" cxnId="{D5B31922-FA4F-4F0F-A419-CC0FB7907B08}">
      <dgm:prSet/>
      <dgm:spPr/>
      <dgm:t>
        <a:bodyPr/>
        <a:lstStyle/>
        <a:p>
          <a:endParaRPr lang="en-US"/>
        </a:p>
      </dgm:t>
    </dgm:pt>
    <dgm:pt modelId="{5096507C-F538-453D-BB60-9D8FF56CD289}" type="sibTrans" cxnId="{D5B31922-FA4F-4F0F-A419-CC0FB7907B08}">
      <dgm:prSet/>
      <dgm:spPr/>
      <dgm:t>
        <a:bodyPr/>
        <a:lstStyle/>
        <a:p>
          <a:endParaRPr lang="en-US"/>
        </a:p>
      </dgm:t>
    </dgm:pt>
    <dgm:pt modelId="{AA92AC75-B8F5-4122-AA44-7EBB0C9CDA68}">
      <dgm:prSet phldrT="[Text]"/>
      <dgm:spPr/>
      <dgm:t>
        <a:bodyPr/>
        <a:lstStyle/>
        <a:p>
          <a:r>
            <a:rPr lang="en-US" dirty="0" smtClean="0"/>
            <a:t>Professional Development</a:t>
          </a:r>
          <a:endParaRPr lang="en-US" dirty="0"/>
        </a:p>
      </dgm:t>
    </dgm:pt>
    <dgm:pt modelId="{E73B1027-3E46-4C19-8E32-AF543F9D4FCC}" type="parTrans" cxnId="{1470AB6B-806F-40E2-A166-9F2A6B75D811}">
      <dgm:prSet/>
      <dgm:spPr/>
      <dgm:t>
        <a:bodyPr/>
        <a:lstStyle/>
        <a:p>
          <a:endParaRPr lang="en-US"/>
        </a:p>
      </dgm:t>
    </dgm:pt>
    <dgm:pt modelId="{8C54285A-CC8B-4B89-BFA2-9DA773F05319}" type="sibTrans" cxnId="{1470AB6B-806F-40E2-A166-9F2A6B75D811}">
      <dgm:prSet/>
      <dgm:spPr/>
      <dgm:t>
        <a:bodyPr/>
        <a:lstStyle/>
        <a:p>
          <a:endParaRPr lang="en-US"/>
        </a:p>
      </dgm:t>
    </dgm:pt>
    <dgm:pt modelId="{643C8BB5-7B84-453A-9B3B-DE14DF169057}">
      <dgm:prSet phldrT="[Text]"/>
      <dgm:spPr>
        <a:solidFill>
          <a:schemeClr val="bg1"/>
        </a:solidFill>
      </dgm:spPr>
      <dgm:t>
        <a:bodyPr/>
        <a:lstStyle/>
        <a:p>
          <a:r>
            <a:rPr lang="en-US" dirty="0" smtClean="0"/>
            <a:t>Grant Funded</a:t>
          </a:r>
          <a:endParaRPr lang="en-US" dirty="0"/>
        </a:p>
      </dgm:t>
    </dgm:pt>
    <dgm:pt modelId="{48C23A24-CEB1-4EF9-8AC6-3D96E7D997AE}" type="parTrans" cxnId="{AA77F79E-A024-4C5B-B772-777FD314E037}">
      <dgm:prSet/>
      <dgm:spPr/>
      <dgm:t>
        <a:bodyPr/>
        <a:lstStyle/>
        <a:p>
          <a:endParaRPr lang="en-US"/>
        </a:p>
      </dgm:t>
    </dgm:pt>
    <dgm:pt modelId="{DD9B4A02-670B-4605-ACE5-EC50F6B1A4F8}" type="sibTrans" cxnId="{AA77F79E-A024-4C5B-B772-777FD314E037}">
      <dgm:prSet/>
      <dgm:spPr/>
      <dgm:t>
        <a:bodyPr/>
        <a:lstStyle/>
        <a:p>
          <a:endParaRPr lang="en-US"/>
        </a:p>
      </dgm:t>
    </dgm:pt>
    <dgm:pt modelId="{2709FBD7-0609-47F0-88EF-36445EC565A2}">
      <dgm:prSet phldrT="[Text]"/>
      <dgm:spPr/>
      <dgm:t>
        <a:bodyPr/>
        <a:lstStyle/>
        <a:p>
          <a:r>
            <a:rPr lang="en-US" dirty="0" smtClean="0"/>
            <a:t>Scholarships</a:t>
          </a:r>
          <a:endParaRPr lang="en-US" dirty="0"/>
        </a:p>
      </dgm:t>
    </dgm:pt>
    <dgm:pt modelId="{DE266F6A-8872-4727-8018-ED2C10205A83}" type="parTrans" cxnId="{2B1199E2-1355-4807-A6C5-59A867877DAD}">
      <dgm:prSet/>
      <dgm:spPr/>
      <dgm:t>
        <a:bodyPr/>
        <a:lstStyle/>
        <a:p>
          <a:endParaRPr lang="en-US"/>
        </a:p>
      </dgm:t>
    </dgm:pt>
    <dgm:pt modelId="{447E6D93-07F2-4113-8783-2792F03701D0}" type="sibTrans" cxnId="{2B1199E2-1355-4807-A6C5-59A867877DAD}">
      <dgm:prSet/>
      <dgm:spPr/>
      <dgm:t>
        <a:bodyPr/>
        <a:lstStyle/>
        <a:p>
          <a:endParaRPr lang="en-US"/>
        </a:p>
      </dgm:t>
    </dgm:pt>
    <dgm:pt modelId="{010899EC-32CB-4F0E-9F67-6FED35153442}">
      <dgm:prSet phldrT="[Text]"/>
      <dgm:spPr>
        <a:solidFill>
          <a:schemeClr val="bg1"/>
        </a:solidFill>
      </dgm:spPr>
      <dgm:t>
        <a:bodyPr/>
        <a:lstStyle/>
        <a:p>
          <a:r>
            <a:rPr lang="en-US" dirty="0" smtClean="0"/>
            <a:t>Self Support &amp; Enterprise</a:t>
          </a:r>
          <a:endParaRPr lang="en-US" dirty="0"/>
        </a:p>
      </dgm:t>
    </dgm:pt>
    <dgm:pt modelId="{6D409256-115D-4C2B-B3CB-80D01719C97F}" type="sibTrans" cxnId="{F9D750FE-F37E-49D6-95AA-A6420E9FDF6B}">
      <dgm:prSet/>
      <dgm:spPr/>
      <dgm:t>
        <a:bodyPr/>
        <a:lstStyle/>
        <a:p>
          <a:endParaRPr lang="en-US"/>
        </a:p>
      </dgm:t>
    </dgm:pt>
    <dgm:pt modelId="{7E0565AF-CD0C-4E20-8CF0-8AEC255264CA}" type="parTrans" cxnId="{F9D750FE-F37E-49D6-95AA-A6420E9FDF6B}">
      <dgm:prSet/>
      <dgm:spPr/>
      <dgm:t>
        <a:bodyPr/>
        <a:lstStyle/>
        <a:p>
          <a:endParaRPr lang="en-US"/>
        </a:p>
      </dgm:t>
    </dgm:pt>
    <dgm:pt modelId="{E58275B2-2031-41BC-A112-3BD76360DBA6}">
      <dgm:prSet phldrT="[Text]"/>
      <dgm:spPr/>
      <dgm:t>
        <a:bodyPr/>
        <a:lstStyle/>
        <a:p>
          <a:r>
            <a:rPr lang="en-US" dirty="0" smtClean="0"/>
            <a:t>Student Services</a:t>
          </a:r>
          <a:endParaRPr lang="en-US" dirty="0"/>
        </a:p>
      </dgm:t>
    </dgm:pt>
    <dgm:pt modelId="{897D9CC8-8A51-42C0-B67F-A4FAF435FA52}" type="sibTrans" cxnId="{F261E7C9-525B-4583-9F8F-CFE23BF5B6B7}">
      <dgm:prSet/>
      <dgm:spPr/>
      <dgm:t>
        <a:bodyPr/>
        <a:lstStyle/>
        <a:p>
          <a:endParaRPr lang="en-US"/>
        </a:p>
      </dgm:t>
    </dgm:pt>
    <dgm:pt modelId="{A6D1544F-8ADB-4C2B-892D-8E9FAFB984C1}" type="parTrans" cxnId="{F261E7C9-525B-4583-9F8F-CFE23BF5B6B7}">
      <dgm:prSet/>
      <dgm:spPr/>
      <dgm:t>
        <a:bodyPr/>
        <a:lstStyle/>
        <a:p>
          <a:endParaRPr lang="en-US"/>
        </a:p>
      </dgm:t>
    </dgm:pt>
    <dgm:pt modelId="{897D8B02-B3D4-4C44-8B08-3A610E8CED2E}">
      <dgm:prSet phldrT="[Text]"/>
      <dgm:spPr/>
      <dgm:t>
        <a:bodyPr/>
        <a:lstStyle/>
        <a:p>
          <a:r>
            <a:rPr lang="en-US" dirty="0" smtClean="0"/>
            <a:t>Administrative Services</a:t>
          </a:r>
          <a:endParaRPr lang="en-US" dirty="0"/>
        </a:p>
      </dgm:t>
    </dgm:pt>
    <dgm:pt modelId="{C97AFB60-8F4E-462B-8E7D-4E6693396965}" type="parTrans" cxnId="{3E8B4E6E-EF8A-49A5-A60F-9104841CB409}">
      <dgm:prSet/>
      <dgm:spPr/>
      <dgm:t>
        <a:bodyPr/>
        <a:lstStyle/>
        <a:p>
          <a:endParaRPr lang="en-US"/>
        </a:p>
      </dgm:t>
    </dgm:pt>
    <dgm:pt modelId="{655B5109-75B8-437F-B51B-3F01AEED5B58}" type="sibTrans" cxnId="{3E8B4E6E-EF8A-49A5-A60F-9104841CB409}">
      <dgm:prSet/>
      <dgm:spPr/>
      <dgm:t>
        <a:bodyPr/>
        <a:lstStyle/>
        <a:p>
          <a:endParaRPr lang="en-US"/>
        </a:p>
      </dgm:t>
    </dgm:pt>
    <dgm:pt modelId="{8AFE60A7-CD16-4F68-A41E-BE30D85BDA66}">
      <dgm:prSet phldrT="[Text]"/>
      <dgm:spPr/>
      <dgm:t>
        <a:bodyPr/>
        <a:lstStyle/>
        <a:p>
          <a:r>
            <a:rPr lang="en-US" dirty="0" smtClean="0"/>
            <a:t>Institutional Management</a:t>
          </a:r>
          <a:endParaRPr lang="en-US" dirty="0"/>
        </a:p>
      </dgm:t>
    </dgm:pt>
    <dgm:pt modelId="{7BC50C8D-3213-4769-A0A9-9B1A98F72B93}" type="parTrans" cxnId="{D716B780-228C-42C2-95B8-2E8A89A8C40A}">
      <dgm:prSet/>
      <dgm:spPr/>
      <dgm:t>
        <a:bodyPr/>
        <a:lstStyle/>
        <a:p>
          <a:endParaRPr lang="en-US"/>
        </a:p>
      </dgm:t>
    </dgm:pt>
    <dgm:pt modelId="{1AAB9192-8C40-414D-82CC-AD23AB354B79}" type="sibTrans" cxnId="{D716B780-228C-42C2-95B8-2E8A89A8C40A}">
      <dgm:prSet/>
      <dgm:spPr/>
      <dgm:t>
        <a:bodyPr/>
        <a:lstStyle/>
        <a:p>
          <a:endParaRPr lang="en-US"/>
        </a:p>
      </dgm:t>
    </dgm:pt>
    <dgm:pt modelId="{F15E1A33-18DE-4ABC-9B30-8E6B5B9F2036}">
      <dgm:prSet phldrT="[Text]"/>
      <dgm:spPr/>
      <dgm:t>
        <a:bodyPr/>
        <a:lstStyle/>
        <a:p>
          <a:r>
            <a:rPr lang="en-US" dirty="0" smtClean="0"/>
            <a:t>Auxiliary Services – Food, Copy, Rent</a:t>
          </a:r>
          <a:endParaRPr lang="en-US" dirty="0"/>
        </a:p>
      </dgm:t>
    </dgm:pt>
    <dgm:pt modelId="{996F2AD3-A62E-45DD-AF06-29FDDA7B8D95}" type="parTrans" cxnId="{392117D7-2473-46DD-963D-2C178B5E424B}">
      <dgm:prSet/>
      <dgm:spPr/>
      <dgm:t>
        <a:bodyPr/>
        <a:lstStyle/>
        <a:p>
          <a:endParaRPr lang="en-US"/>
        </a:p>
      </dgm:t>
    </dgm:pt>
    <dgm:pt modelId="{DFD2BF47-3C62-454B-9838-72E86E2E26D3}" type="sibTrans" cxnId="{392117D7-2473-46DD-963D-2C178B5E424B}">
      <dgm:prSet/>
      <dgm:spPr/>
      <dgm:t>
        <a:bodyPr/>
        <a:lstStyle/>
        <a:p>
          <a:endParaRPr lang="en-US"/>
        </a:p>
      </dgm:t>
    </dgm:pt>
    <dgm:pt modelId="{F565464F-D5B8-415D-B312-CE304E767FEC}">
      <dgm:prSet phldrT="[Text]"/>
      <dgm:spPr/>
      <dgm:t>
        <a:bodyPr/>
        <a:lstStyle/>
        <a:p>
          <a:r>
            <a:rPr lang="en-US" dirty="0" smtClean="0"/>
            <a:t>National Science Foundation</a:t>
          </a:r>
          <a:endParaRPr lang="en-US" dirty="0"/>
        </a:p>
      </dgm:t>
    </dgm:pt>
    <dgm:pt modelId="{02C9789E-A0E8-4D81-ACE3-278A7C1B9C41}" type="parTrans" cxnId="{8738628D-8922-4B33-BE7D-F2311C8565D1}">
      <dgm:prSet/>
      <dgm:spPr/>
      <dgm:t>
        <a:bodyPr/>
        <a:lstStyle/>
        <a:p>
          <a:endParaRPr lang="en-US"/>
        </a:p>
      </dgm:t>
    </dgm:pt>
    <dgm:pt modelId="{A12E83A6-2547-4C90-A800-DBB5E9C7B886}" type="sibTrans" cxnId="{8738628D-8922-4B33-BE7D-F2311C8565D1}">
      <dgm:prSet/>
      <dgm:spPr/>
      <dgm:t>
        <a:bodyPr/>
        <a:lstStyle/>
        <a:p>
          <a:endParaRPr lang="en-US"/>
        </a:p>
      </dgm:t>
    </dgm:pt>
    <dgm:pt modelId="{2530D118-1826-4ECC-AC17-F346C9F759CE}">
      <dgm:prSet phldrT="[Text]"/>
      <dgm:spPr/>
      <dgm:t>
        <a:bodyPr/>
        <a:lstStyle/>
        <a:p>
          <a:r>
            <a:rPr lang="en-US" dirty="0" smtClean="0"/>
            <a:t>Carl D. Perkins</a:t>
          </a:r>
          <a:endParaRPr lang="en-US" dirty="0"/>
        </a:p>
      </dgm:t>
    </dgm:pt>
    <dgm:pt modelId="{94576C6B-8FD0-440C-B874-480441928605}" type="parTrans" cxnId="{7EC55F1C-E651-4B0D-99FE-F7936D6662A6}">
      <dgm:prSet/>
      <dgm:spPr/>
      <dgm:t>
        <a:bodyPr/>
        <a:lstStyle/>
        <a:p>
          <a:endParaRPr lang="en-US"/>
        </a:p>
      </dgm:t>
    </dgm:pt>
    <dgm:pt modelId="{8E9C6B65-075A-45CF-BA59-04EE5B3C838D}" type="sibTrans" cxnId="{7EC55F1C-E651-4B0D-99FE-F7936D6662A6}">
      <dgm:prSet/>
      <dgm:spPr/>
      <dgm:t>
        <a:bodyPr/>
        <a:lstStyle/>
        <a:p>
          <a:endParaRPr lang="en-US"/>
        </a:p>
      </dgm:t>
    </dgm:pt>
    <dgm:pt modelId="{A7EF2C60-35EC-4FD7-BCF2-B59969B46FC5}">
      <dgm:prSet phldrT="[Text]"/>
      <dgm:spPr/>
      <dgm:t>
        <a:bodyPr/>
        <a:lstStyle/>
        <a:p>
          <a:r>
            <a:rPr lang="en-US" dirty="0" smtClean="0"/>
            <a:t>WorkFirst</a:t>
          </a:r>
          <a:endParaRPr lang="en-US" dirty="0"/>
        </a:p>
      </dgm:t>
    </dgm:pt>
    <dgm:pt modelId="{CBA203F3-7F50-4AE5-955A-2E5448C0CC0B}" type="parTrans" cxnId="{A1240A28-D0E3-4C35-BDA2-B7C09CBBAD16}">
      <dgm:prSet/>
      <dgm:spPr/>
      <dgm:t>
        <a:bodyPr/>
        <a:lstStyle/>
        <a:p>
          <a:endParaRPr lang="en-US"/>
        </a:p>
      </dgm:t>
    </dgm:pt>
    <dgm:pt modelId="{A028440D-AA56-436D-BED5-9AF1EC8A2FC9}" type="sibTrans" cxnId="{A1240A28-D0E3-4C35-BDA2-B7C09CBBAD16}">
      <dgm:prSet/>
      <dgm:spPr/>
      <dgm:t>
        <a:bodyPr/>
        <a:lstStyle/>
        <a:p>
          <a:endParaRPr lang="en-US"/>
        </a:p>
      </dgm:t>
    </dgm:pt>
    <dgm:pt modelId="{451D2C87-468A-4EC3-9E6A-06DA5F1404CF}">
      <dgm:prSet phldrT="[Text]"/>
      <dgm:spPr>
        <a:solidFill>
          <a:schemeClr val="bg1"/>
        </a:solidFill>
      </dgm:spPr>
      <dgm:t>
        <a:bodyPr/>
        <a:lstStyle/>
        <a:p>
          <a:r>
            <a:rPr lang="en-US" dirty="0" smtClean="0"/>
            <a:t>Operating Budget</a:t>
          </a:r>
          <a:endParaRPr lang="en-US" dirty="0"/>
        </a:p>
      </dgm:t>
    </dgm:pt>
    <dgm:pt modelId="{01C3BB41-65E5-44AF-B452-608EDE57CFA0}" type="sibTrans" cxnId="{37D2DCD1-1C6F-4A69-8DFF-8E1969F2E4CC}">
      <dgm:prSet/>
      <dgm:spPr/>
      <dgm:t>
        <a:bodyPr/>
        <a:lstStyle/>
        <a:p>
          <a:endParaRPr lang="en-US"/>
        </a:p>
      </dgm:t>
    </dgm:pt>
    <dgm:pt modelId="{2A12574B-D688-43EA-9766-08572274495A}" type="parTrans" cxnId="{37D2DCD1-1C6F-4A69-8DFF-8E1969F2E4CC}">
      <dgm:prSet/>
      <dgm:spPr/>
      <dgm:t>
        <a:bodyPr/>
        <a:lstStyle/>
        <a:p>
          <a:endParaRPr lang="en-US"/>
        </a:p>
      </dgm:t>
    </dgm:pt>
    <dgm:pt modelId="{DD75A383-6616-4CB3-8577-C0DC859BA41F}">
      <dgm:prSet phldrT="[Text]"/>
      <dgm:spPr>
        <a:solidFill>
          <a:schemeClr val="bg1"/>
        </a:solidFill>
      </dgm:spPr>
      <dgm:t>
        <a:bodyPr/>
        <a:lstStyle/>
        <a:p>
          <a:r>
            <a:rPr lang="en-US" dirty="0" smtClean="0"/>
            <a:t>Capital Budget</a:t>
          </a:r>
          <a:endParaRPr lang="en-US" dirty="0"/>
        </a:p>
      </dgm:t>
    </dgm:pt>
    <dgm:pt modelId="{F8B28A32-5C2F-49E6-B76D-3B00F3F661D4}" type="parTrans" cxnId="{C340E1DB-50FC-4529-9DE5-3A5256FC604E}">
      <dgm:prSet/>
      <dgm:spPr/>
      <dgm:t>
        <a:bodyPr/>
        <a:lstStyle/>
        <a:p>
          <a:endParaRPr lang="en-US"/>
        </a:p>
      </dgm:t>
    </dgm:pt>
    <dgm:pt modelId="{65C161F2-7849-4C04-923B-E4FC25CA03E8}" type="sibTrans" cxnId="{C340E1DB-50FC-4529-9DE5-3A5256FC604E}">
      <dgm:prSet/>
      <dgm:spPr/>
      <dgm:t>
        <a:bodyPr/>
        <a:lstStyle/>
        <a:p>
          <a:endParaRPr lang="en-US"/>
        </a:p>
      </dgm:t>
    </dgm:pt>
    <dgm:pt modelId="{B0DC66CE-C9F9-437B-878E-6559BD04D4AB}">
      <dgm:prSet phldrT="[Text]"/>
      <dgm:spPr/>
      <dgm:t>
        <a:bodyPr/>
        <a:lstStyle/>
        <a:p>
          <a:r>
            <a:rPr lang="en-US" dirty="0" smtClean="0"/>
            <a:t>Minor &amp; Major Projects</a:t>
          </a:r>
          <a:endParaRPr lang="en-US" dirty="0"/>
        </a:p>
      </dgm:t>
    </dgm:pt>
    <dgm:pt modelId="{C35D22E6-95EB-465B-BE60-6E17AD5A7C9C}" type="parTrans" cxnId="{4F9F3663-A902-4A91-A3D7-5BB1D4B7AECA}">
      <dgm:prSet/>
      <dgm:spPr/>
      <dgm:t>
        <a:bodyPr/>
        <a:lstStyle/>
        <a:p>
          <a:endParaRPr lang="en-US"/>
        </a:p>
      </dgm:t>
    </dgm:pt>
    <dgm:pt modelId="{B2207FD3-727E-4AEE-92F3-51DE58B5634F}" type="sibTrans" cxnId="{4F9F3663-A902-4A91-A3D7-5BB1D4B7AECA}">
      <dgm:prSet/>
      <dgm:spPr/>
      <dgm:t>
        <a:bodyPr/>
        <a:lstStyle/>
        <a:p>
          <a:endParaRPr lang="en-US"/>
        </a:p>
      </dgm:t>
    </dgm:pt>
    <dgm:pt modelId="{078003ED-8C8C-4A79-804E-B5FAE0BB6763}">
      <dgm:prSet phldrT="[Text]"/>
      <dgm:spPr/>
      <dgm:t>
        <a:bodyPr/>
        <a:lstStyle/>
        <a:p>
          <a:r>
            <a:rPr lang="en-US" dirty="0" smtClean="0"/>
            <a:t>Repair &amp; Program Improvement</a:t>
          </a:r>
          <a:endParaRPr lang="en-US" dirty="0"/>
        </a:p>
      </dgm:t>
    </dgm:pt>
    <dgm:pt modelId="{47CA7676-88B0-4FB6-B52E-2E37FEACF732}" type="parTrans" cxnId="{B055FBFA-2566-4BDC-AD61-9A04B35FCDE7}">
      <dgm:prSet/>
      <dgm:spPr/>
      <dgm:t>
        <a:bodyPr/>
        <a:lstStyle/>
        <a:p>
          <a:endParaRPr lang="en-US"/>
        </a:p>
      </dgm:t>
    </dgm:pt>
    <dgm:pt modelId="{0D67B387-04E4-4446-9228-5B70CFDA4C6B}" type="sibTrans" cxnId="{B055FBFA-2566-4BDC-AD61-9A04B35FCDE7}">
      <dgm:prSet/>
      <dgm:spPr/>
      <dgm:t>
        <a:bodyPr/>
        <a:lstStyle/>
        <a:p>
          <a:endParaRPr lang="en-US"/>
        </a:p>
      </dgm:t>
    </dgm:pt>
    <dgm:pt modelId="{30EA9BC7-2FD1-476C-8BD1-BB419529CB7C}">
      <dgm:prSet phldrT="[Text]"/>
      <dgm:spPr/>
      <dgm:t>
        <a:bodyPr/>
        <a:lstStyle/>
        <a:p>
          <a:r>
            <a:rPr lang="en-US" dirty="0" smtClean="0"/>
            <a:t>M&amp;O Funding</a:t>
          </a:r>
          <a:endParaRPr lang="en-US" dirty="0"/>
        </a:p>
      </dgm:t>
    </dgm:pt>
    <dgm:pt modelId="{6F66D8AF-D400-408F-A733-FAA4CF1F91E0}" type="parTrans" cxnId="{F2181CEB-B883-42C5-A4E7-A932DB28E116}">
      <dgm:prSet/>
      <dgm:spPr/>
      <dgm:t>
        <a:bodyPr/>
        <a:lstStyle/>
        <a:p>
          <a:endParaRPr lang="en-US"/>
        </a:p>
      </dgm:t>
    </dgm:pt>
    <dgm:pt modelId="{93AF5071-5A60-49DD-B4CC-C97A26A468A3}" type="sibTrans" cxnId="{F2181CEB-B883-42C5-A4E7-A932DB28E116}">
      <dgm:prSet/>
      <dgm:spPr/>
      <dgm:t>
        <a:bodyPr/>
        <a:lstStyle/>
        <a:p>
          <a:endParaRPr lang="en-US"/>
        </a:p>
      </dgm:t>
    </dgm:pt>
    <dgm:pt modelId="{8BD5545D-51CA-4E5B-A734-43F48C160D8B}">
      <dgm:prSet/>
      <dgm:spPr/>
      <dgm:t>
        <a:bodyPr/>
        <a:lstStyle/>
        <a:p>
          <a:r>
            <a:rPr lang="en-US" dirty="0" smtClean="0"/>
            <a:t>Department of Education</a:t>
          </a:r>
          <a:endParaRPr lang="en-US" dirty="0"/>
        </a:p>
      </dgm:t>
    </dgm:pt>
    <dgm:pt modelId="{4F4A09BD-01D9-4C90-AD55-4D973FF026A0}" type="parTrans" cxnId="{E05ED870-0197-4668-B6C3-EC2EEEE9E60B}">
      <dgm:prSet/>
      <dgm:spPr/>
      <dgm:t>
        <a:bodyPr/>
        <a:lstStyle/>
        <a:p>
          <a:endParaRPr lang="en-US"/>
        </a:p>
      </dgm:t>
    </dgm:pt>
    <dgm:pt modelId="{11680371-C5E2-4211-9599-20386DE1E642}" type="sibTrans" cxnId="{E05ED870-0197-4668-B6C3-EC2EEEE9E60B}">
      <dgm:prSet/>
      <dgm:spPr/>
      <dgm:t>
        <a:bodyPr/>
        <a:lstStyle/>
        <a:p>
          <a:endParaRPr lang="en-US"/>
        </a:p>
      </dgm:t>
    </dgm:pt>
    <dgm:pt modelId="{8DCB2DC2-E9EE-4F55-9686-F8C7D3504D61}" type="pres">
      <dgm:prSet presAssocID="{AFE226F4-81EB-44E4-9A05-5DA61B6FCBEA}" presName="theList" presStyleCnt="0">
        <dgm:presLayoutVars>
          <dgm:dir/>
          <dgm:animLvl val="lvl"/>
          <dgm:resizeHandles val="exact"/>
        </dgm:presLayoutVars>
      </dgm:prSet>
      <dgm:spPr/>
      <dgm:t>
        <a:bodyPr/>
        <a:lstStyle/>
        <a:p>
          <a:endParaRPr lang="en-US"/>
        </a:p>
      </dgm:t>
    </dgm:pt>
    <dgm:pt modelId="{A81FE93F-D3D1-4BB3-A5CB-319C3AF68B02}" type="pres">
      <dgm:prSet presAssocID="{451D2C87-468A-4EC3-9E6A-06DA5F1404CF}" presName="compNode" presStyleCnt="0"/>
      <dgm:spPr/>
      <dgm:t>
        <a:bodyPr/>
        <a:lstStyle/>
        <a:p>
          <a:endParaRPr lang="en-US"/>
        </a:p>
      </dgm:t>
    </dgm:pt>
    <dgm:pt modelId="{240365D7-5DAB-43BF-88A8-D3A2E539DA25}" type="pres">
      <dgm:prSet presAssocID="{451D2C87-468A-4EC3-9E6A-06DA5F1404CF}" presName="aNode" presStyleLbl="bgShp" presStyleIdx="0" presStyleCnt="5"/>
      <dgm:spPr/>
      <dgm:t>
        <a:bodyPr/>
        <a:lstStyle/>
        <a:p>
          <a:endParaRPr lang="en-US"/>
        </a:p>
      </dgm:t>
    </dgm:pt>
    <dgm:pt modelId="{E657442D-CFEA-41E8-8239-37CFE6803C82}" type="pres">
      <dgm:prSet presAssocID="{451D2C87-468A-4EC3-9E6A-06DA5F1404CF}" presName="textNode" presStyleLbl="bgShp" presStyleIdx="0" presStyleCnt="5"/>
      <dgm:spPr/>
      <dgm:t>
        <a:bodyPr/>
        <a:lstStyle/>
        <a:p>
          <a:endParaRPr lang="en-US"/>
        </a:p>
      </dgm:t>
    </dgm:pt>
    <dgm:pt modelId="{860CE468-F7BA-491B-AB77-5B852111FA07}" type="pres">
      <dgm:prSet presAssocID="{451D2C87-468A-4EC3-9E6A-06DA5F1404CF}" presName="compChildNode" presStyleCnt="0"/>
      <dgm:spPr/>
      <dgm:t>
        <a:bodyPr/>
        <a:lstStyle/>
        <a:p>
          <a:endParaRPr lang="en-US"/>
        </a:p>
      </dgm:t>
    </dgm:pt>
    <dgm:pt modelId="{5B0901D7-9D2F-4AA0-A836-19A08EDAB2B0}" type="pres">
      <dgm:prSet presAssocID="{451D2C87-468A-4EC3-9E6A-06DA5F1404CF}" presName="theInnerList" presStyleCnt="0"/>
      <dgm:spPr/>
      <dgm:t>
        <a:bodyPr/>
        <a:lstStyle/>
        <a:p>
          <a:endParaRPr lang="en-US"/>
        </a:p>
      </dgm:t>
    </dgm:pt>
    <dgm:pt modelId="{6934F088-E01C-4C1D-A47F-A7815E8F557A}" type="pres">
      <dgm:prSet presAssocID="{06561F64-3DA8-43AA-A639-12914409E35A}" presName="childNode" presStyleLbl="node1" presStyleIdx="0" presStyleCnt="16">
        <dgm:presLayoutVars>
          <dgm:bulletEnabled val="1"/>
        </dgm:presLayoutVars>
      </dgm:prSet>
      <dgm:spPr/>
      <dgm:t>
        <a:bodyPr/>
        <a:lstStyle/>
        <a:p>
          <a:endParaRPr lang="en-US"/>
        </a:p>
      </dgm:t>
    </dgm:pt>
    <dgm:pt modelId="{FCCEA4BE-0E6F-4ED5-9A94-2B83E2C39494}" type="pres">
      <dgm:prSet presAssocID="{06561F64-3DA8-43AA-A639-12914409E35A}" presName="aSpace2" presStyleCnt="0"/>
      <dgm:spPr/>
      <dgm:t>
        <a:bodyPr/>
        <a:lstStyle/>
        <a:p>
          <a:endParaRPr lang="en-US"/>
        </a:p>
      </dgm:t>
    </dgm:pt>
    <dgm:pt modelId="{C76A48F0-B144-4972-8945-41344C684D46}" type="pres">
      <dgm:prSet presAssocID="{E58275B2-2031-41BC-A112-3BD76360DBA6}" presName="childNode" presStyleLbl="node1" presStyleIdx="1" presStyleCnt="16">
        <dgm:presLayoutVars>
          <dgm:bulletEnabled val="1"/>
        </dgm:presLayoutVars>
      </dgm:prSet>
      <dgm:spPr/>
      <dgm:t>
        <a:bodyPr/>
        <a:lstStyle/>
        <a:p>
          <a:endParaRPr lang="en-US"/>
        </a:p>
      </dgm:t>
    </dgm:pt>
    <dgm:pt modelId="{65856147-B51A-48F3-A70C-0AC398DA322D}" type="pres">
      <dgm:prSet presAssocID="{E58275B2-2031-41BC-A112-3BD76360DBA6}" presName="aSpace2" presStyleCnt="0"/>
      <dgm:spPr/>
      <dgm:t>
        <a:bodyPr/>
        <a:lstStyle/>
        <a:p>
          <a:endParaRPr lang="en-US"/>
        </a:p>
      </dgm:t>
    </dgm:pt>
    <dgm:pt modelId="{24EE4BAD-8B03-4394-A518-3D3E79F87550}" type="pres">
      <dgm:prSet presAssocID="{897D8B02-B3D4-4C44-8B08-3A610E8CED2E}" presName="childNode" presStyleLbl="node1" presStyleIdx="2" presStyleCnt="16">
        <dgm:presLayoutVars>
          <dgm:bulletEnabled val="1"/>
        </dgm:presLayoutVars>
      </dgm:prSet>
      <dgm:spPr/>
      <dgm:t>
        <a:bodyPr/>
        <a:lstStyle/>
        <a:p>
          <a:endParaRPr lang="en-US"/>
        </a:p>
      </dgm:t>
    </dgm:pt>
    <dgm:pt modelId="{4CCD85F2-4B42-4678-98EE-E67E485AFF64}" type="pres">
      <dgm:prSet presAssocID="{897D8B02-B3D4-4C44-8B08-3A610E8CED2E}" presName="aSpace2" presStyleCnt="0"/>
      <dgm:spPr/>
      <dgm:t>
        <a:bodyPr/>
        <a:lstStyle/>
        <a:p>
          <a:endParaRPr lang="en-US"/>
        </a:p>
      </dgm:t>
    </dgm:pt>
    <dgm:pt modelId="{B3AFB48A-7B06-4263-86E1-33777DA38E25}" type="pres">
      <dgm:prSet presAssocID="{8AFE60A7-CD16-4F68-A41E-BE30D85BDA66}" presName="childNode" presStyleLbl="node1" presStyleIdx="3" presStyleCnt="16">
        <dgm:presLayoutVars>
          <dgm:bulletEnabled val="1"/>
        </dgm:presLayoutVars>
      </dgm:prSet>
      <dgm:spPr/>
      <dgm:t>
        <a:bodyPr/>
        <a:lstStyle/>
        <a:p>
          <a:endParaRPr lang="en-US"/>
        </a:p>
      </dgm:t>
    </dgm:pt>
    <dgm:pt modelId="{C2EFC0A2-403F-470E-A9DD-50257C1F9089}" type="pres">
      <dgm:prSet presAssocID="{451D2C87-468A-4EC3-9E6A-06DA5F1404CF}" presName="aSpace" presStyleCnt="0"/>
      <dgm:spPr/>
      <dgm:t>
        <a:bodyPr/>
        <a:lstStyle/>
        <a:p>
          <a:endParaRPr lang="en-US"/>
        </a:p>
      </dgm:t>
    </dgm:pt>
    <dgm:pt modelId="{26A0F27E-DE52-4074-A276-664245FB3FA4}" type="pres">
      <dgm:prSet presAssocID="{010899EC-32CB-4F0E-9F67-6FED35153442}" presName="compNode" presStyleCnt="0"/>
      <dgm:spPr/>
      <dgm:t>
        <a:bodyPr/>
        <a:lstStyle/>
        <a:p>
          <a:endParaRPr lang="en-US"/>
        </a:p>
      </dgm:t>
    </dgm:pt>
    <dgm:pt modelId="{61380FD5-390D-4AC6-83D4-C855DF57ED40}" type="pres">
      <dgm:prSet presAssocID="{010899EC-32CB-4F0E-9F67-6FED35153442}" presName="aNode" presStyleLbl="bgShp" presStyleIdx="1" presStyleCnt="5"/>
      <dgm:spPr/>
      <dgm:t>
        <a:bodyPr/>
        <a:lstStyle/>
        <a:p>
          <a:endParaRPr lang="en-US"/>
        </a:p>
      </dgm:t>
    </dgm:pt>
    <dgm:pt modelId="{C660061A-A2EB-43FA-8CF6-A46A3D7197F1}" type="pres">
      <dgm:prSet presAssocID="{010899EC-32CB-4F0E-9F67-6FED35153442}" presName="textNode" presStyleLbl="bgShp" presStyleIdx="1" presStyleCnt="5"/>
      <dgm:spPr/>
      <dgm:t>
        <a:bodyPr/>
        <a:lstStyle/>
        <a:p>
          <a:endParaRPr lang="en-US"/>
        </a:p>
      </dgm:t>
    </dgm:pt>
    <dgm:pt modelId="{17295646-78B0-4545-9E58-918BCB07C56F}" type="pres">
      <dgm:prSet presAssocID="{010899EC-32CB-4F0E-9F67-6FED35153442}" presName="compChildNode" presStyleCnt="0"/>
      <dgm:spPr/>
      <dgm:t>
        <a:bodyPr/>
        <a:lstStyle/>
        <a:p>
          <a:endParaRPr lang="en-US"/>
        </a:p>
      </dgm:t>
    </dgm:pt>
    <dgm:pt modelId="{ADA6592B-58D8-4F02-8B39-9D5BBECC9EA4}" type="pres">
      <dgm:prSet presAssocID="{010899EC-32CB-4F0E-9F67-6FED35153442}" presName="theInnerList" presStyleCnt="0"/>
      <dgm:spPr/>
      <dgm:t>
        <a:bodyPr/>
        <a:lstStyle/>
        <a:p>
          <a:endParaRPr lang="en-US"/>
        </a:p>
      </dgm:t>
    </dgm:pt>
    <dgm:pt modelId="{65CAA988-D56B-40B0-BC5A-6E379F0ED11D}" type="pres">
      <dgm:prSet presAssocID="{77C0D142-0DBC-4F71-8717-84A0C465C084}" presName="childNode" presStyleLbl="node1" presStyleIdx="4" presStyleCnt="16">
        <dgm:presLayoutVars>
          <dgm:bulletEnabled val="1"/>
        </dgm:presLayoutVars>
      </dgm:prSet>
      <dgm:spPr/>
      <dgm:t>
        <a:bodyPr/>
        <a:lstStyle/>
        <a:p>
          <a:endParaRPr lang="en-US"/>
        </a:p>
      </dgm:t>
    </dgm:pt>
    <dgm:pt modelId="{72ADAC86-639E-4B14-90D4-3ABD86314D18}" type="pres">
      <dgm:prSet presAssocID="{77C0D142-0DBC-4F71-8717-84A0C465C084}" presName="aSpace2" presStyleCnt="0"/>
      <dgm:spPr/>
      <dgm:t>
        <a:bodyPr/>
        <a:lstStyle/>
        <a:p>
          <a:endParaRPr lang="en-US"/>
        </a:p>
      </dgm:t>
    </dgm:pt>
    <dgm:pt modelId="{1BAAC86C-A833-4D91-BAE3-0B3A2DE6EAC1}" type="pres">
      <dgm:prSet presAssocID="{3B21383F-6969-40F7-A776-CE96F97AF90B}" presName="childNode" presStyleLbl="node1" presStyleIdx="5" presStyleCnt="16">
        <dgm:presLayoutVars>
          <dgm:bulletEnabled val="1"/>
        </dgm:presLayoutVars>
      </dgm:prSet>
      <dgm:spPr/>
      <dgm:t>
        <a:bodyPr/>
        <a:lstStyle/>
        <a:p>
          <a:endParaRPr lang="en-US"/>
        </a:p>
      </dgm:t>
    </dgm:pt>
    <dgm:pt modelId="{E1EC38A2-4DA6-446A-B39D-B1EC80DE0694}" type="pres">
      <dgm:prSet presAssocID="{3B21383F-6969-40F7-A776-CE96F97AF90B}" presName="aSpace2" presStyleCnt="0"/>
      <dgm:spPr/>
      <dgm:t>
        <a:bodyPr/>
        <a:lstStyle/>
        <a:p>
          <a:endParaRPr lang="en-US"/>
        </a:p>
      </dgm:t>
    </dgm:pt>
    <dgm:pt modelId="{31123F96-2F4E-43D3-82AC-026415FD325C}" type="pres">
      <dgm:prSet presAssocID="{F15E1A33-18DE-4ABC-9B30-8E6B5B9F2036}" presName="childNode" presStyleLbl="node1" presStyleIdx="6" presStyleCnt="16">
        <dgm:presLayoutVars>
          <dgm:bulletEnabled val="1"/>
        </dgm:presLayoutVars>
      </dgm:prSet>
      <dgm:spPr/>
      <dgm:t>
        <a:bodyPr/>
        <a:lstStyle/>
        <a:p>
          <a:endParaRPr lang="en-US"/>
        </a:p>
      </dgm:t>
    </dgm:pt>
    <dgm:pt modelId="{A4362042-C4C7-4C4E-B47C-FAC804C3088A}" type="pres">
      <dgm:prSet presAssocID="{010899EC-32CB-4F0E-9F67-6FED35153442}" presName="aSpace" presStyleCnt="0"/>
      <dgm:spPr/>
      <dgm:t>
        <a:bodyPr/>
        <a:lstStyle/>
        <a:p>
          <a:endParaRPr lang="en-US"/>
        </a:p>
      </dgm:t>
    </dgm:pt>
    <dgm:pt modelId="{36415896-1171-4DD4-BE79-5B6EA2C3A8F7}" type="pres">
      <dgm:prSet presAssocID="{1FA0A801-13D4-4727-A14E-34489901F108}" presName="compNode" presStyleCnt="0"/>
      <dgm:spPr/>
      <dgm:t>
        <a:bodyPr/>
        <a:lstStyle/>
        <a:p>
          <a:endParaRPr lang="en-US"/>
        </a:p>
      </dgm:t>
    </dgm:pt>
    <dgm:pt modelId="{F1FBF3A5-82E5-44AE-A106-94065CA22160}" type="pres">
      <dgm:prSet presAssocID="{1FA0A801-13D4-4727-A14E-34489901F108}" presName="aNode" presStyleLbl="bgShp" presStyleIdx="2" presStyleCnt="5"/>
      <dgm:spPr/>
      <dgm:t>
        <a:bodyPr/>
        <a:lstStyle/>
        <a:p>
          <a:endParaRPr lang="en-US"/>
        </a:p>
      </dgm:t>
    </dgm:pt>
    <dgm:pt modelId="{C4427F06-7443-4B97-A4DE-89061FCA68DE}" type="pres">
      <dgm:prSet presAssocID="{1FA0A801-13D4-4727-A14E-34489901F108}" presName="textNode" presStyleLbl="bgShp" presStyleIdx="2" presStyleCnt="5"/>
      <dgm:spPr/>
      <dgm:t>
        <a:bodyPr/>
        <a:lstStyle/>
        <a:p>
          <a:endParaRPr lang="en-US"/>
        </a:p>
      </dgm:t>
    </dgm:pt>
    <dgm:pt modelId="{0634666B-623E-44B1-8AB4-2495FABBCC73}" type="pres">
      <dgm:prSet presAssocID="{1FA0A801-13D4-4727-A14E-34489901F108}" presName="compChildNode" presStyleCnt="0"/>
      <dgm:spPr/>
      <dgm:t>
        <a:bodyPr/>
        <a:lstStyle/>
        <a:p>
          <a:endParaRPr lang="en-US"/>
        </a:p>
      </dgm:t>
    </dgm:pt>
    <dgm:pt modelId="{B1493EC2-F5BA-4D52-A66D-F73E99A7894B}" type="pres">
      <dgm:prSet presAssocID="{1FA0A801-13D4-4727-A14E-34489901F108}" presName="theInnerList" presStyleCnt="0"/>
      <dgm:spPr/>
      <dgm:t>
        <a:bodyPr/>
        <a:lstStyle/>
        <a:p>
          <a:endParaRPr lang="en-US"/>
        </a:p>
      </dgm:t>
    </dgm:pt>
    <dgm:pt modelId="{F4BAA8FC-1388-4BFD-A0D3-D2FED5504F58}" type="pres">
      <dgm:prSet presAssocID="{AA92AC75-B8F5-4122-AA44-7EBB0C9CDA68}" presName="childNode" presStyleLbl="node1" presStyleIdx="7" presStyleCnt="16">
        <dgm:presLayoutVars>
          <dgm:bulletEnabled val="1"/>
        </dgm:presLayoutVars>
      </dgm:prSet>
      <dgm:spPr/>
      <dgm:t>
        <a:bodyPr/>
        <a:lstStyle/>
        <a:p>
          <a:endParaRPr lang="en-US"/>
        </a:p>
      </dgm:t>
    </dgm:pt>
    <dgm:pt modelId="{98A7624B-BA79-4FB9-B3BA-0405C340E5A8}" type="pres">
      <dgm:prSet presAssocID="{AA92AC75-B8F5-4122-AA44-7EBB0C9CDA68}" presName="aSpace2" presStyleCnt="0"/>
      <dgm:spPr/>
      <dgm:t>
        <a:bodyPr/>
        <a:lstStyle/>
        <a:p>
          <a:endParaRPr lang="en-US"/>
        </a:p>
      </dgm:t>
    </dgm:pt>
    <dgm:pt modelId="{0F9A0951-8635-4522-8E56-D80C2CF7B184}" type="pres">
      <dgm:prSet presAssocID="{2709FBD7-0609-47F0-88EF-36445EC565A2}" presName="childNode" presStyleLbl="node1" presStyleIdx="8" presStyleCnt="16">
        <dgm:presLayoutVars>
          <dgm:bulletEnabled val="1"/>
        </dgm:presLayoutVars>
      </dgm:prSet>
      <dgm:spPr/>
      <dgm:t>
        <a:bodyPr/>
        <a:lstStyle/>
        <a:p>
          <a:endParaRPr lang="en-US"/>
        </a:p>
      </dgm:t>
    </dgm:pt>
    <dgm:pt modelId="{CC81CCD6-9D73-413A-BBC3-F6627E59AA7D}" type="pres">
      <dgm:prSet presAssocID="{1FA0A801-13D4-4727-A14E-34489901F108}" presName="aSpace" presStyleCnt="0"/>
      <dgm:spPr/>
      <dgm:t>
        <a:bodyPr/>
        <a:lstStyle/>
        <a:p>
          <a:endParaRPr lang="en-US"/>
        </a:p>
      </dgm:t>
    </dgm:pt>
    <dgm:pt modelId="{B6F0DD83-8C69-4785-BF03-4322E446492E}" type="pres">
      <dgm:prSet presAssocID="{643C8BB5-7B84-453A-9B3B-DE14DF169057}" presName="compNode" presStyleCnt="0"/>
      <dgm:spPr/>
      <dgm:t>
        <a:bodyPr/>
        <a:lstStyle/>
        <a:p>
          <a:endParaRPr lang="en-US"/>
        </a:p>
      </dgm:t>
    </dgm:pt>
    <dgm:pt modelId="{11951158-490C-45D7-9892-E7D709E64C06}" type="pres">
      <dgm:prSet presAssocID="{643C8BB5-7B84-453A-9B3B-DE14DF169057}" presName="aNode" presStyleLbl="bgShp" presStyleIdx="3" presStyleCnt="5"/>
      <dgm:spPr/>
      <dgm:t>
        <a:bodyPr/>
        <a:lstStyle/>
        <a:p>
          <a:endParaRPr lang="en-US"/>
        </a:p>
      </dgm:t>
    </dgm:pt>
    <dgm:pt modelId="{5E2A41F4-E9EE-4337-AF07-811EA6F22029}" type="pres">
      <dgm:prSet presAssocID="{643C8BB5-7B84-453A-9B3B-DE14DF169057}" presName="textNode" presStyleLbl="bgShp" presStyleIdx="3" presStyleCnt="5"/>
      <dgm:spPr/>
      <dgm:t>
        <a:bodyPr/>
        <a:lstStyle/>
        <a:p>
          <a:endParaRPr lang="en-US"/>
        </a:p>
      </dgm:t>
    </dgm:pt>
    <dgm:pt modelId="{4CCD72FB-A59C-4796-BB5F-6189C711CBD4}" type="pres">
      <dgm:prSet presAssocID="{643C8BB5-7B84-453A-9B3B-DE14DF169057}" presName="compChildNode" presStyleCnt="0"/>
      <dgm:spPr/>
      <dgm:t>
        <a:bodyPr/>
        <a:lstStyle/>
        <a:p>
          <a:endParaRPr lang="en-US"/>
        </a:p>
      </dgm:t>
    </dgm:pt>
    <dgm:pt modelId="{27821F06-B13F-4D09-8102-AF5F93084788}" type="pres">
      <dgm:prSet presAssocID="{643C8BB5-7B84-453A-9B3B-DE14DF169057}" presName="theInnerList" presStyleCnt="0"/>
      <dgm:spPr/>
      <dgm:t>
        <a:bodyPr/>
        <a:lstStyle/>
        <a:p>
          <a:endParaRPr lang="en-US"/>
        </a:p>
      </dgm:t>
    </dgm:pt>
    <dgm:pt modelId="{1BF42BD7-CDC2-480F-B496-26CB7A6C89B2}" type="pres">
      <dgm:prSet presAssocID="{F565464F-D5B8-415D-B312-CE304E767FEC}" presName="childNode" presStyleLbl="node1" presStyleIdx="9" presStyleCnt="16">
        <dgm:presLayoutVars>
          <dgm:bulletEnabled val="1"/>
        </dgm:presLayoutVars>
      </dgm:prSet>
      <dgm:spPr/>
      <dgm:t>
        <a:bodyPr/>
        <a:lstStyle/>
        <a:p>
          <a:endParaRPr lang="en-US"/>
        </a:p>
      </dgm:t>
    </dgm:pt>
    <dgm:pt modelId="{11657169-E8F2-4085-8EBE-4892862CCE6D}" type="pres">
      <dgm:prSet presAssocID="{F565464F-D5B8-415D-B312-CE304E767FEC}" presName="aSpace2" presStyleCnt="0"/>
      <dgm:spPr/>
      <dgm:t>
        <a:bodyPr/>
        <a:lstStyle/>
        <a:p>
          <a:endParaRPr lang="en-US"/>
        </a:p>
      </dgm:t>
    </dgm:pt>
    <dgm:pt modelId="{9CCC3EE2-10EE-4136-9B5D-4DFC64FBCB21}" type="pres">
      <dgm:prSet presAssocID="{2530D118-1826-4ECC-AC17-F346C9F759CE}" presName="childNode" presStyleLbl="node1" presStyleIdx="10" presStyleCnt="16">
        <dgm:presLayoutVars>
          <dgm:bulletEnabled val="1"/>
        </dgm:presLayoutVars>
      </dgm:prSet>
      <dgm:spPr/>
      <dgm:t>
        <a:bodyPr/>
        <a:lstStyle/>
        <a:p>
          <a:endParaRPr lang="en-US"/>
        </a:p>
      </dgm:t>
    </dgm:pt>
    <dgm:pt modelId="{BA34B4AD-0EED-4D64-8B56-7235AB9D5630}" type="pres">
      <dgm:prSet presAssocID="{2530D118-1826-4ECC-AC17-F346C9F759CE}" presName="aSpace2" presStyleCnt="0"/>
      <dgm:spPr/>
      <dgm:t>
        <a:bodyPr/>
        <a:lstStyle/>
        <a:p>
          <a:endParaRPr lang="en-US"/>
        </a:p>
      </dgm:t>
    </dgm:pt>
    <dgm:pt modelId="{4A10A3D5-5C56-4D3C-8CC4-C48A5912BC87}" type="pres">
      <dgm:prSet presAssocID="{A7EF2C60-35EC-4FD7-BCF2-B59969B46FC5}" presName="childNode" presStyleLbl="node1" presStyleIdx="11" presStyleCnt="16">
        <dgm:presLayoutVars>
          <dgm:bulletEnabled val="1"/>
        </dgm:presLayoutVars>
      </dgm:prSet>
      <dgm:spPr/>
      <dgm:t>
        <a:bodyPr/>
        <a:lstStyle/>
        <a:p>
          <a:endParaRPr lang="en-US"/>
        </a:p>
      </dgm:t>
    </dgm:pt>
    <dgm:pt modelId="{5A023093-1FC2-4BE2-A829-CEA30CBC04A5}" type="pres">
      <dgm:prSet presAssocID="{A7EF2C60-35EC-4FD7-BCF2-B59969B46FC5}" presName="aSpace2" presStyleCnt="0"/>
      <dgm:spPr/>
    </dgm:pt>
    <dgm:pt modelId="{30DF376A-5189-4476-A06B-9E7C1FC0C429}" type="pres">
      <dgm:prSet presAssocID="{8BD5545D-51CA-4E5B-A734-43F48C160D8B}" presName="childNode" presStyleLbl="node1" presStyleIdx="12" presStyleCnt="16">
        <dgm:presLayoutVars>
          <dgm:bulletEnabled val="1"/>
        </dgm:presLayoutVars>
      </dgm:prSet>
      <dgm:spPr/>
      <dgm:t>
        <a:bodyPr/>
        <a:lstStyle/>
        <a:p>
          <a:endParaRPr lang="en-US"/>
        </a:p>
      </dgm:t>
    </dgm:pt>
    <dgm:pt modelId="{85FFB1D0-A9EB-4115-B8F9-BFF0472F0505}" type="pres">
      <dgm:prSet presAssocID="{643C8BB5-7B84-453A-9B3B-DE14DF169057}" presName="aSpace" presStyleCnt="0"/>
      <dgm:spPr/>
    </dgm:pt>
    <dgm:pt modelId="{673BF03C-EA81-4636-8E2C-D0F470C305BC}" type="pres">
      <dgm:prSet presAssocID="{DD75A383-6616-4CB3-8577-C0DC859BA41F}" presName="compNode" presStyleCnt="0"/>
      <dgm:spPr/>
    </dgm:pt>
    <dgm:pt modelId="{C3768FB8-87E6-4E8A-93BE-56B14764731F}" type="pres">
      <dgm:prSet presAssocID="{DD75A383-6616-4CB3-8577-C0DC859BA41F}" presName="aNode" presStyleLbl="bgShp" presStyleIdx="4" presStyleCnt="5"/>
      <dgm:spPr/>
      <dgm:t>
        <a:bodyPr/>
        <a:lstStyle/>
        <a:p>
          <a:endParaRPr lang="en-US"/>
        </a:p>
      </dgm:t>
    </dgm:pt>
    <dgm:pt modelId="{B60AF89E-5217-46DD-8A2B-935373166734}" type="pres">
      <dgm:prSet presAssocID="{DD75A383-6616-4CB3-8577-C0DC859BA41F}" presName="textNode" presStyleLbl="bgShp" presStyleIdx="4" presStyleCnt="5"/>
      <dgm:spPr/>
      <dgm:t>
        <a:bodyPr/>
        <a:lstStyle/>
        <a:p>
          <a:endParaRPr lang="en-US"/>
        </a:p>
      </dgm:t>
    </dgm:pt>
    <dgm:pt modelId="{E31AD682-F0B2-4DC8-A190-4AB6846EC507}" type="pres">
      <dgm:prSet presAssocID="{DD75A383-6616-4CB3-8577-C0DC859BA41F}" presName="compChildNode" presStyleCnt="0"/>
      <dgm:spPr/>
    </dgm:pt>
    <dgm:pt modelId="{275CB91A-88FB-472E-A56A-D69AD86818A5}" type="pres">
      <dgm:prSet presAssocID="{DD75A383-6616-4CB3-8577-C0DC859BA41F}" presName="theInnerList" presStyleCnt="0"/>
      <dgm:spPr/>
    </dgm:pt>
    <dgm:pt modelId="{E31687C1-EFA2-4620-87BA-BD85E8E82857}" type="pres">
      <dgm:prSet presAssocID="{B0DC66CE-C9F9-437B-878E-6559BD04D4AB}" presName="childNode" presStyleLbl="node1" presStyleIdx="13" presStyleCnt="16">
        <dgm:presLayoutVars>
          <dgm:bulletEnabled val="1"/>
        </dgm:presLayoutVars>
      </dgm:prSet>
      <dgm:spPr/>
      <dgm:t>
        <a:bodyPr/>
        <a:lstStyle/>
        <a:p>
          <a:endParaRPr lang="en-US"/>
        </a:p>
      </dgm:t>
    </dgm:pt>
    <dgm:pt modelId="{B0844DCE-C724-4440-86D2-BD24B5B624DB}" type="pres">
      <dgm:prSet presAssocID="{B0DC66CE-C9F9-437B-878E-6559BD04D4AB}" presName="aSpace2" presStyleCnt="0"/>
      <dgm:spPr/>
    </dgm:pt>
    <dgm:pt modelId="{07C8FE0A-D1EC-48C3-8FD6-A820F694FFFC}" type="pres">
      <dgm:prSet presAssocID="{078003ED-8C8C-4A79-804E-B5FAE0BB6763}" presName="childNode" presStyleLbl="node1" presStyleIdx="14" presStyleCnt="16">
        <dgm:presLayoutVars>
          <dgm:bulletEnabled val="1"/>
        </dgm:presLayoutVars>
      </dgm:prSet>
      <dgm:spPr/>
      <dgm:t>
        <a:bodyPr/>
        <a:lstStyle/>
        <a:p>
          <a:endParaRPr lang="en-US"/>
        </a:p>
      </dgm:t>
    </dgm:pt>
    <dgm:pt modelId="{D510F7E1-5933-4C70-8F2F-EB872ED4AB21}" type="pres">
      <dgm:prSet presAssocID="{078003ED-8C8C-4A79-804E-B5FAE0BB6763}" presName="aSpace2" presStyleCnt="0"/>
      <dgm:spPr/>
    </dgm:pt>
    <dgm:pt modelId="{F1D559EB-DF2B-49B5-94A5-AFB5518A3D8A}" type="pres">
      <dgm:prSet presAssocID="{30EA9BC7-2FD1-476C-8BD1-BB419529CB7C}" presName="childNode" presStyleLbl="node1" presStyleIdx="15" presStyleCnt="16">
        <dgm:presLayoutVars>
          <dgm:bulletEnabled val="1"/>
        </dgm:presLayoutVars>
      </dgm:prSet>
      <dgm:spPr/>
      <dgm:t>
        <a:bodyPr/>
        <a:lstStyle/>
        <a:p>
          <a:endParaRPr lang="en-US"/>
        </a:p>
      </dgm:t>
    </dgm:pt>
  </dgm:ptLst>
  <dgm:cxnLst>
    <dgm:cxn modelId="{3E8B4E6E-EF8A-49A5-A60F-9104841CB409}" srcId="{451D2C87-468A-4EC3-9E6A-06DA5F1404CF}" destId="{897D8B02-B3D4-4C44-8B08-3A610E8CED2E}" srcOrd="2" destOrd="0" parTransId="{C97AFB60-8F4E-462B-8E7D-4E6693396965}" sibTransId="{655B5109-75B8-437F-B51B-3F01AEED5B58}"/>
    <dgm:cxn modelId="{FAE0C79B-D8A3-4A70-804B-6D6DC357E861}" type="presOf" srcId="{30EA9BC7-2FD1-476C-8BD1-BB419529CB7C}" destId="{F1D559EB-DF2B-49B5-94A5-AFB5518A3D8A}" srcOrd="0" destOrd="0" presId="urn:microsoft.com/office/officeart/2005/8/layout/lProcess2"/>
    <dgm:cxn modelId="{DFE24F03-C028-429F-8A44-9D3B23C55494}" srcId="{010899EC-32CB-4F0E-9F67-6FED35153442}" destId="{77C0D142-0DBC-4F71-8717-84A0C465C084}" srcOrd="0" destOrd="0" parTransId="{5FD9C3E3-DD61-4B6D-B224-9626D2AA2A8C}" sibTransId="{163374EA-8408-46A1-A7B0-C81C133EDE22}"/>
    <dgm:cxn modelId="{7EC55F1C-E651-4B0D-99FE-F7936D6662A6}" srcId="{643C8BB5-7B84-453A-9B3B-DE14DF169057}" destId="{2530D118-1826-4ECC-AC17-F346C9F759CE}" srcOrd="1" destOrd="0" parTransId="{94576C6B-8FD0-440C-B874-480441928605}" sibTransId="{8E9C6B65-075A-45CF-BA59-04EE5B3C838D}"/>
    <dgm:cxn modelId="{B055FBFA-2566-4BDC-AD61-9A04B35FCDE7}" srcId="{DD75A383-6616-4CB3-8577-C0DC859BA41F}" destId="{078003ED-8C8C-4A79-804E-B5FAE0BB6763}" srcOrd="1" destOrd="0" parTransId="{47CA7676-88B0-4FB6-B52E-2E37FEACF732}" sibTransId="{0D67B387-04E4-4446-9228-5B70CFDA4C6B}"/>
    <dgm:cxn modelId="{3C033022-553D-4B82-BF42-8921CE50CF64}" type="presOf" srcId="{8BD5545D-51CA-4E5B-A734-43F48C160D8B}" destId="{30DF376A-5189-4476-A06B-9E7C1FC0C429}" srcOrd="0" destOrd="0" presId="urn:microsoft.com/office/officeart/2005/8/layout/lProcess2"/>
    <dgm:cxn modelId="{12FB8BA6-59B2-4740-851A-0144A15E8FFA}" type="presOf" srcId="{B0DC66CE-C9F9-437B-878E-6559BD04D4AB}" destId="{E31687C1-EFA2-4620-87BA-BD85E8E82857}" srcOrd="0" destOrd="0" presId="urn:microsoft.com/office/officeart/2005/8/layout/lProcess2"/>
    <dgm:cxn modelId="{392117D7-2473-46DD-963D-2C178B5E424B}" srcId="{010899EC-32CB-4F0E-9F67-6FED35153442}" destId="{F15E1A33-18DE-4ABC-9B30-8E6B5B9F2036}" srcOrd="2" destOrd="0" parTransId="{996F2AD3-A62E-45DD-AF06-29FDDA7B8D95}" sibTransId="{DFD2BF47-3C62-454B-9838-72E86E2E26D3}"/>
    <dgm:cxn modelId="{5F9650D6-2B20-49D3-B4A5-4F6D60F924C9}" type="presOf" srcId="{F15E1A33-18DE-4ABC-9B30-8E6B5B9F2036}" destId="{31123F96-2F4E-43D3-82AC-026415FD325C}" srcOrd="0" destOrd="0" presId="urn:microsoft.com/office/officeart/2005/8/layout/lProcess2"/>
    <dgm:cxn modelId="{6DA7FDD8-2857-4597-B293-6830477A1EF4}" type="presOf" srcId="{AFE226F4-81EB-44E4-9A05-5DA61B6FCBEA}" destId="{8DCB2DC2-E9EE-4F55-9686-F8C7D3504D61}" srcOrd="0" destOrd="0" presId="urn:microsoft.com/office/officeart/2005/8/layout/lProcess2"/>
    <dgm:cxn modelId="{BA0427C8-FCFD-4302-9475-215ECC1CA2F9}" type="presOf" srcId="{DD75A383-6616-4CB3-8577-C0DC859BA41F}" destId="{C3768FB8-87E6-4E8A-93BE-56B14764731F}" srcOrd="0" destOrd="0" presId="urn:microsoft.com/office/officeart/2005/8/layout/lProcess2"/>
    <dgm:cxn modelId="{4F9F3663-A902-4A91-A3D7-5BB1D4B7AECA}" srcId="{DD75A383-6616-4CB3-8577-C0DC859BA41F}" destId="{B0DC66CE-C9F9-437B-878E-6559BD04D4AB}" srcOrd="0" destOrd="0" parTransId="{C35D22E6-95EB-465B-BE60-6E17AD5A7C9C}" sibTransId="{B2207FD3-727E-4AEE-92F3-51DE58B5634F}"/>
    <dgm:cxn modelId="{D5B31922-FA4F-4F0F-A419-CC0FB7907B08}" srcId="{AFE226F4-81EB-44E4-9A05-5DA61B6FCBEA}" destId="{1FA0A801-13D4-4727-A14E-34489901F108}" srcOrd="2" destOrd="0" parTransId="{1F6E6358-55A2-4E77-A84A-CCBC1B679000}" sibTransId="{5096507C-F538-453D-BB60-9D8FF56CD289}"/>
    <dgm:cxn modelId="{C0849DC7-BC2B-4378-98B2-33223B004EC2}" type="presOf" srcId="{A7EF2C60-35EC-4FD7-BCF2-B59969B46FC5}" destId="{4A10A3D5-5C56-4D3C-8CC4-C48A5912BC87}" srcOrd="0" destOrd="0" presId="urn:microsoft.com/office/officeart/2005/8/layout/lProcess2"/>
    <dgm:cxn modelId="{0390D053-5377-47EB-81BA-734BBA68E1D7}" type="presOf" srcId="{1FA0A801-13D4-4727-A14E-34489901F108}" destId="{F1FBF3A5-82E5-44AE-A106-94065CA22160}" srcOrd="0" destOrd="0" presId="urn:microsoft.com/office/officeart/2005/8/layout/lProcess2"/>
    <dgm:cxn modelId="{A7CD00C5-CB66-49E0-9CD9-FA483E66ED92}" type="presOf" srcId="{078003ED-8C8C-4A79-804E-B5FAE0BB6763}" destId="{07C8FE0A-D1EC-48C3-8FD6-A820F694FFFC}" srcOrd="0" destOrd="0" presId="urn:microsoft.com/office/officeart/2005/8/layout/lProcess2"/>
    <dgm:cxn modelId="{DD065998-4150-4AD6-8316-AD2AF0717206}" type="presOf" srcId="{8AFE60A7-CD16-4F68-A41E-BE30D85BDA66}" destId="{B3AFB48A-7B06-4263-86E1-33777DA38E25}" srcOrd="0" destOrd="0" presId="urn:microsoft.com/office/officeart/2005/8/layout/lProcess2"/>
    <dgm:cxn modelId="{DFAFA8A9-B1D0-4811-9CCD-8A9C6C4BC9A3}" srcId="{451D2C87-468A-4EC3-9E6A-06DA5F1404CF}" destId="{06561F64-3DA8-43AA-A639-12914409E35A}" srcOrd="0" destOrd="0" parTransId="{C0651D49-F5C2-4C61-91E3-0BD9915BE176}" sibTransId="{80F2744C-528C-4DBE-990A-73CBB7575311}"/>
    <dgm:cxn modelId="{D716B780-228C-42C2-95B8-2E8A89A8C40A}" srcId="{451D2C87-468A-4EC3-9E6A-06DA5F1404CF}" destId="{8AFE60A7-CD16-4F68-A41E-BE30D85BDA66}" srcOrd="3" destOrd="0" parTransId="{7BC50C8D-3213-4769-A0A9-9B1A98F72B93}" sibTransId="{1AAB9192-8C40-414D-82CC-AD23AB354B79}"/>
    <dgm:cxn modelId="{F9D750FE-F37E-49D6-95AA-A6420E9FDF6B}" srcId="{AFE226F4-81EB-44E4-9A05-5DA61B6FCBEA}" destId="{010899EC-32CB-4F0E-9F67-6FED35153442}" srcOrd="1" destOrd="0" parTransId="{7E0565AF-CD0C-4E20-8CF0-8AEC255264CA}" sibTransId="{6D409256-115D-4C2B-B3CB-80D01719C97F}"/>
    <dgm:cxn modelId="{5FFF54EB-FA31-409A-A0DD-21A454E58327}" type="presOf" srcId="{2530D118-1826-4ECC-AC17-F346C9F759CE}" destId="{9CCC3EE2-10EE-4136-9B5D-4DFC64FBCB21}" srcOrd="0" destOrd="0" presId="urn:microsoft.com/office/officeart/2005/8/layout/lProcess2"/>
    <dgm:cxn modelId="{F2DFAF2D-255E-45A3-BBB7-2A73895CD5EA}" type="presOf" srcId="{AA92AC75-B8F5-4122-AA44-7EBB0C9CDA68}" destId="{F4BAA8FC-1388-4BFD-A0D3-D2FED5504F58}" srcOrd="0" destOrd="0" presId="urn:microsoft.com/office/officeart/2005/8/layout/lProcess2"/>
    <dgm:cxn modelId="{8738628D-8922-4B33-BE7D-F2311C8565D1}" srcId="{643C8BB5-7B84-453A-9B3B-DE14DF169057}" destId="{F565464F-D5B8-415D-B312-CE304E767FEC}" srcOrd="0" destOrd="0" parTransId="{02C9789E-A0E8-4D81-ACE3-278A7C1B9C41}" sibTransId="{A12E83A6-2547-4C90-A800-DBB5E9C7B886}"/>
    <dgm:cxn modelId="{AF299AEC-921D-4C7F-B77F-A225808BBECE}" type="presOf" srcId="{643C8BB5-7B84-453A-9B3B-DE14DF169057}" destId="{11951158-490C-45D7-9892-E7D709E64C06}" srcOrd="0" destOrd="0" presId="urn:microsoft.com/office/officeart/2005/8/layout/lProcess2"/>
    <dgm:cxn modelId="{A1240A28-D0E3-4C35-BDA2-B7C09CBBAD16}" srcId="{643C8BB5-7B84-453A-9B3B-DE14DF169057}" destId="{A7EF2C60-35EC-4FD7-BCF2-B59969B46FC5}" srcOrd="2" destOrd="0" parTransId="{CBA203F3-7F50-4AE5-955A-2E5448C0CC0B}" sibTransId="{A028440D-AA56-436D-BED5-9AF1EC8A2FC9}"/>
    <dgm:cxn modelId="{F3906841-6C0A-4C2C-9C2D-0D6A29AD2A35}" type="presOf" srcId="{DD75A383-6616-4CB3-8577-C0DC859BA41F}" destId="{B60AF89E-5217-46DD-8A2B-935373166734}" srcOrd="1" destOrd="0" presId="urn:microsoft.com/office/officeart/2005/8/layout/lProcess2"/>
    <dgm:cxn modelId="{30AADF54-8F63-419E-9ED6-71582E115B7D}" type="presOf" srcId="{451D2C87-468A-4EC3-9E6A-06DA5F1404CF}" destId="{240365D7-5DAB-43BF-88A8-D3A2E539DA25}" srcOrd="0" destOrd="0" presId="urn:microsoft.com/office/officeart/2005/8/layout/lProcess2"/>
    <dgm:cxn modelId="{6F4E5CBE-E993-46FC-9AB2-5B03CE84D384}" type="presOf" srcId="{2709FBD7-0609-47F0-88EF-36445EC565A2}" destId="{0F9A0951-8635-4522-8E56-D80C2CF7B184}" srcOrd="0" destOrd="0" presId="urn:microsoft.com/office/officeart/2005/8/layout/lProcess2"/>
    <dgm:cxn modelId="{37D2DCD1-1C6F-4A69-8DFF-8E1969F2E4CC}" srcId="{AFE226F4-81EB-44E4-9A05-5DA61B6FCBEA}" destId="{451D2C87-468A-4EC3-9E6A-06DA5F1404CF}" srcOrd="0" destOrd="0" parTransId="{2A12574B-D688-43EA-9766-08572274495A}" sibTransId="{01C3BB41-65E5-44AF-B452-608EDE57CFA0}"/>
    <dgm:cxn modelId="{C6D2B7C4-2E9A-4B01-9D46-34E17B44D24D}" type="presOf" srcId="{451D2C87-468A-4EC3-9E6A-06DA5F1404CF}" destId="{E657442D-CFEA-41E8-8239-37CFE6803C82}" srcOrd="1" destOrd="0" presId="urn:microsoft.com/office/officeart/2005/8/layout/lProcess2"/>
    <dgm:cxn modelId="{E05ED870-0197-4668-B6C3-EC2EEEE9E60B}" srcId="{643C8BB5-7B84-453A-9B3B-DE14DF169057}" destId="{8BD5545D-51CA-4E5B-A734-43F48C160D8B}" srcOrd="3" destOrd="0" parTransId="{4F4A09BD-01D9-4C90-AD55-4D973FF026A0}" sibTransId="{11680371-C5E2-4211-9599-20386DE1E642}"/>
    <dgm:cxn modelId="{EE9E33B2-2FA4-42CA-B7E4-1523BA1DA749}" type="presOf" srcId="{F565464F-D5B8-415D-B312-CE304E767FEC}" destId="{1BF42BD7-CDC2-480F-B496-26CB7A6C89B2}" srcOrd="0" destOrd="0" presId="urn:microsoft.com/office/officeart/2005/8/layout/lProcess2"/>
    <dgm:cxn modelId="{59B8AE50-31AC-4588-A9FC-96B6037ADF3E}" type="presOf" srcId="{E58275B2-2031-41BC-A112-3BD76360DBA6}" destId="{C76A48F0-B144-4972-8945-41344C684D46}" srcOrd="0" destOrd="0" presId="urn:microsoft.com/office/officeart/2005/8/layout/lProcess2"/>
    <dgm:cxn modelId="{DBAD9A7D-CDDE-428E-946E-5DCD00A67190}" type="presOf" srcId="{010899EC-32CB-4F0E-9F67-6FED35153442}" destId="{C660061A-A2EB-43FA-8CF6-A46A3D7197F1}" srcOrd="1" destOrd="0" presId="urn:microsoft.com/office/officeart/2005/8/layout/lProcess2"/>
    <dgm:cxn modelId="{88B29858-2FB5-4D10-8E22-91859F869FFD}" srcId="{010899EC-32CB-4F0E-9F67-6FED35153442}" destId="{3B21383F-6969-40F7-A776-CE96F97AF90B}" srcOrd="1" destOrd="0" parTransId="{740ABD1F-D1AF-4F87-AED0-8374014BA87A}" sibTransId="{77B73E83-B1DD-4E60-908E-D54DE6AD86EC}"/>
    <dgm:cxn modelId="{293C5F8B-314E-42CA-8FAC-01C87C9D32F6}" type="presOf" srcId="{06561F64-3DA8-43AA-A639-12914409E35A}" destId="{6934F088-E01C-4C1D-A47F-A7815E8F557A}" srcOrd="0" destOrd="0" presId="urn:microsoft.com/office/officeart/2005/8/layout/lProcess2"/>
    <dgm:cxn modelId="{F261E7C9-525B-4583-9F8F-CFE23BF5B6B7}" srcId="{451D2C87-468A-4EC3-9E6A-06DA5F1404CF}" destId="{E58275B2-2031-41BC-A112-3BD76360DBA6}" srcOrd="1" destOrd="0" parTransId="{A6D1544F-8ADB-4C2B-892D-8E9FAFB984C1}" sibTransId="{897D9CC8-8A51-42C0-B67F-A4FAF435FA52}"/>
    <dgm:cxn modelId="{AA77F79E-A024-4C5B-B772-777FD314E037}" srcId="{AFE226F4-81EB-44E4-9A05-5DA61B6FCBEA}" destId="{643C8BB5-7B84-453A-9B3B-DE14DF169057}" srcOrd="3" destOrd="0" parTransId="{48C23A24-CEB1-4EF9-8AC6-3D96E7D997AE}" sibTransId="{DD9B4A02-670B-4605-ACE5-EC50F6B1A4F8}"/>
    <dgm:cxn modelId="{8C5FAC25-1528-4EAF-A5F5-4F7D8384CC2B}" type="presOf" srcId="{3B21383F-6969-40F7-A776-CE96F97AF90B}" destId="{1BAAC86C-A833-4D91-BAE3-0B3A2DE6EAC1}" srcOrd="0" destOrd="0" presId="urn:microsoft.com/office/officeart/2005/8/layout/lProcess2"/>
    <dgm:cxn modelId="{F2181CEB-B883-42C5-A4E7-A932DB28E116}" srcId="{DD75A383-6616-4CB3-8577-C0DC859BA41F}" destId="{30EA9BC7-2FD1-476C-8BD1-BB419529CB7C}" srcOrd="2" destOrd="0" parTransId="{6F66D8AF-D400-408F-A733-FAA4CF1F91E0}" sibTransId="{93AF5071-5A60-49DD-B4CC-C97A26A468A3}"/>
    <dgm:cxn modelId="{2B1199E2-1355-4807-A6C5-59A867877DAD}" srcId="{1FA0A801-13D4-4727-A14E-34489901F108}" destId="{2709FBD7-0609-47F0-88EF-36445EC565A2}" srcOrd="1" destOrd="0" parTransId="{DE266F6A-8872-4727-8018-ED2C10205A83}" sibTransId="{447E6D93-07F2-4113-8783-2792F03701D0}"/>
    <dgm:cxn modelId="{1470AB6B-806F-40E2-A166-9F2A6B75D811}" srcId="{1FA0A801-13D4-4727-A14E-34489901F108}" destId="{AA92AC75-B8F5-4122-AA44-7EBB0C9CDA68}" srcOrd="0" destOrd="0" parTransId="{E73B1027-3E46-4C19-8E32-AF543F9D4FCC}" sibTransId="{8C54285A-CC8B-4B89-BFA2-9DA773F05319}"/>
    <dgm:cxn modelId="{150CEA7F-D122-4D1E-8E6A-2BC044520558}" type="presOf" srcId="{643C8BB5-7B84-453A-9B3B-DE14DF169057}" destId="{5E2A41F4-E9EE-4337-AF07-811EA6F22029}" srcOrd="1" destOrd="0" presId="urn:microsoft.com/office/officeart/2005/8/layout/lProcess2"/>
    <dgm:cxn modelId="{E2E416C5-351A-4D72-9816-C0B5EEFDFCD8}" type="presOf" srcId="{897D8B02-B3D4-4C44-8B08-3A610E8CED2E}" destId="{24EE4BAD-8B03-4394-A518-3D3E79F87550}" srcOrd="0" destOrd="0" presId="urn:microsoft.com/office/officeart/2005/8/layout/lProcess2"/>
    <dgm:cxn modelId="{7229D69C-D2F5-4330-8D2A-2866564CAC77}" type="presOf" srcId="{010899EC-32CB-4F0E-9F67-6FED35153442}" destId="{61380FD5-390D-4AC6-83D4-C855DF57ED40}" srcOrd="0" destOrd="0" presId="urn:microsoft.com/office/officeart/2005/8/layout/lProcess2"/>
    <dgm:cxn modelId="{C340E1DB-50FC-4529-9DE5-3A5256FC604E}" srcId="{AFE226F4-81EB-44E4-9A05-5DA61B6FCBEA}" destId="{DD75A383-6616-4CB3-8577-C0DC859BA41F}" srcOrd="4" destOrd="0" parTransId="{F8B28A32-5C2F-49E6-B76D-3B00F3F661D4}" sibTransId="{65C161F2-7849-4C04-923B-E4FC25CA03E8}"/>
    <dgm:cxn modelId="{70C8B989-0931-4AEF-A291-18B2878E4224}" type="presOf" srcId="{77C0D142-0DBC-4F71-8717-84A0C465C084}" destId="{65CAA988-D56B-40B0-BC5A-6E379F0ED11D}" srcOrd="0" destOrd="0" presId="urn:microsoft.com/office/officeart/2005/8/layout/lProcess2"/>
    <dgm:cxn modelId="{880888B2-F879-4B72-BCB1-7DBBEFDA691A}" type="presOf" srcId="{1FA0A801-13D4-4727-A14E-34489901F108}" destId="{C4427F06-7443-4B97-A4DE-89061FCA68DE}" srcOrd="1" destOrd="0" presId="urn:microsoft.com/office/officeart/2005/8/layout/lProcess2"/>
    <dgm:cxn modelId="{0A98F794-6E77-41B7-A77B-2A6A78B04B44}" type="presParOf" srcId="{8DCB2DC2-E9EE-4F55-9686-F8C7D3504D61}" destId="{A81FE93F-D3D1-4BB3-A5CB-319C3AF68B02}" srcOrd="0" destOrd="0" presId="urn:microsoft.com/office/officeart/2005/8/layout/lProcess2"/>
    <dgm:cxn modelId="{F0AD02EE-E355-416D-8B22-94C22E81B385}" type="presParOf" srcId="{A81FE93F-D3D1-4BB3-A5CB-319C3AF68B02}" destId="{240365D7-5DAB-43BF-88A8-D3A2E539DA25}" srcOrd="0" destOrd="0" presId="urn:microsoft.com/office/officeart/2005/8/layout/lProcess2"/>
    <dgm:cxn modelId="{61B7B378-B4DA-435E-A3F7-09C8869A6181}" type="presParOf" srcId="{A81FE93F-D3D1-4BB3-A5CB-319C3AF68B02}" destId="{E657442D-CFEA-41E8-8239-37CFE6803C82}" srcOrd="1" destOrd="0" presId="urn:microsoft.com/office/officeart/2005/8/layout/lProcess2"/>
    <dgm:cxn modelId="{5E8F45EC-BF41-421E-A72D-DD4B1B373430}" type="presParOf" srcId="{A81FE93F-D3D1-4BB3-A5CB-319C3AF68B02}" destId="{860CE468-F7BA-491B-AB77-5B852111FA07}" srcOrd="2" destOrd="0" presId="urn:microsoft.com/office/officeart/2005/8/layout/lProcess2"/>
    <dgm:cxn modelId="{47BE6A24-56E2-44A8-96B8-FEE0384BD40B}" type="presParOf" srcId="{860CE468-F7BA-491B-AB77-5B852111FA07}" destId="{5B0901D7-9D2F-4AA0-A836-19A08EDAB2B0}" srcOrd="0" destOrd="0" presId="urn:microsoft.com/office/officeart/2005/8/layout/lProcess2"/>
    <dgm:cxn modelId="{C9418B4B-D863-4E24-8F82-C33D777ADF9A}" type="presParOf" srcId="{5B0901D7-9D2F-4AA0-A836-19A08EDAB2B0}" destId="{6934F088-E01C-4C1D-A47F-A7815E8F557A}" srcOrd="0" destOrd="0" presId="urn:microsoft.com/office/officeart/2005/8/layout/lProcess2"/>
    <dgm:cxn modelId="{F1B9155B-951B-477D-83AC-683EBB50092B}" type="presParOf" srcId="{5B0901D7-9D2F-4AA0-A836-19A08EDAB2B0}" destId="{FCCEA4BE-0E6F-4ED5-9A94-2B83E2C39494}" srcOrd="1" destOrd="0" presId="urn:microsoft.com/office/officeart/2005/8/layout/lProcess2"/>
    <dgm:cxn modelId="{E0511EB7-CF9F-4DCD-9127-6CD8FBA06925}" type="presParOf" srcId="{5B0901D7-9D2F-4AA0-A836-19A08EDAB2B0}" destId="{C76A48F0-B144-4972-8945-41344C684D46}" srcOrd="2" destOrd="0" presId="urn:microsoft.com/office/officeart/2005/8/layout/lProcess2"/>
    <dgm:cxn modelId="{4C011CB9-5C33-414C-9CFC-C86AF47DB2E1}" type="presParOf" srcId="{5B0901D7-9D2F-4AA0-A836-19A08EDAB2B0}" destId="{65856147-B51A-48F3-A70C-0AC398DA322D}" srcOrd="3" destOrd="0" presId="urn:microsoft.com/office/officeart/2005/8/layout/lProcess2"/>
    <dgm:cxn modelId="{D7337EB9-3115-4158-BE3F-52157F189163}" type="presParOf" srcId="{5B0901D7-9D2F-4AA0-A836-19A08EDAB2B0}" destId="{24EE4BAD-8B03-4394-A518-3D3E79F87550}" srcOrd="4" destOrd="0" presId="urn:microsoft.com/office/officeart/2005/8/layout/lProcess2"/>
    <dgm:cxn modelId="{4BB0139D-3BCD-4D98-9457-FC41E58F7F78}" type="presParOf" srcId="{5B0901D7-9D2F-4AA0-A836-19A08EDAB2B0}" destId="{4CCD85F2-4B42-4678-98EE-E67E485AFF64}" srcOrd="5" destOrd="0" presId="urn:microsoft.com/office/officeart/2005/8/layout/lProcess2"/>
    <dgm:cxn modelId="{33C37E11-08C1-46CB-999A-888BC3E25C08}" type="presParOf" srcId="{5B0901D7-9D2F-4AA0-A836-19A08EDAB2B0}" destId="{B3AFB48A-7B06-4263-86E1-33777DA38E25}" srcOrd="6" destOrd="0" presId="urn:microsoft.com/office/officeart/2005/8/layout/lProcess2"/>
    <dgm:cxn modelId="{A37CF988-3448-4B4A-AFED-68273429FAD6}" type="presParOf" srcId="{8DCB2DC2-E9EE-4F55-9686-F8C7D3504D61}" destId="{C2EFC0A2-403F-470E-A9DD-50257C1F9089}" srcOrd="1" destOrd="0" presId="urn:microsoft.com/office/officeart/2005/8/layout/lProcess2"/>
    <dgm:cxn modelId="{B8D89095-948C-4A80-A0E9-C774B4964D8F}" type="presParOf" srcId="{8DCB2DC2-E9EE-4F55-9686-F8C7D3504D61}" destId="{26A0F27E-DE52-4074-A276-664245FB3FA4}" srcOrd="2" destOrd="0" presId="urn:microsoft.com/office/officeart/2005/8/layout/lProcess2"/>
    <dgm:cxn modelId="{E1D6F4AC-51DB-43B7-A0B0-B5EB6989D169}" type="presParOf" srcId="{26A0F27E-DE52-4074-A276-664245FB3FA4}" destId="{61380FD5-390D-4AC6-83D4-C855DF57ED40}" srcOrd="0" destOrd="0" presId="urn:microsoft.com/office/officeart/2005/8/layout/lProcess2"/>
    <dgm:cxn modelId="{A508639E-418E-4692-95FF-BEC6C7EBFAA4}" type="presParOf" srcId="{26A0F27E-DE52-4074-A276-664245FB3FA4}" destId="{C660061A-A2EB-43FA-8CF6-A46A3D7197F1}" srcOrd="1" destOrd="0" presId="urn:microsoft.com/office/officeart/2005/8/layout/lProcess2"/>
    <dgm:cxn modelId="{6195085A-7963-47F0-9B13-E9CDF0F52F40}" type="presParOf" srcId="{26A0F27E-DE52-4074-A276-664245FB3FA4}" destId="{17295646-78B0-4545-9E58-918BCB07C56F}" srcOrd="2" destOrd="0" presId="urn:microsoft.com/office/officeart/2005/8/layout/lProcess2"/>
    <dgm:cxn modelId="{F42E2277-C7C1-4667-B318-50AF20AAA246}" type="presParOf" srcId="{17295646-78B0-4545-9E58-918BCB07C56F}" destId="{ADA6592B-58D8-4F02-8B39-9D5BBECC9EA4}" srcOrd="0" destOrd="0" presId="urn:microsoft.com/office/officeart/2005/8/layout/lProcess2"/>
    <dgm:cxn modelId="{5B235F8D-1C5C-4676-A37D-4338913C098E}" type="presParOf" srcId="{ADA6592B-58D8-4F02-8B39-9D5BBECC9EA4}" destId="{65CAA988-D56B-40B0-BC5A-6E379F0ED11D}" srcOrd="0" destOrd="0" presId="urn:microsoft.com/office/officeart/2005/8/layout/lProcess2"/>
    <dgm:cxn modelId="{DC944A63-6721-4493-B12E-9558149960D8}" type="presParOf" srcId="{ADA6592B-58D8-4F02-8B39-9D5BBECC9EA4}" destId="{72ADAC86-639E-4B14-90D4-3ABD86314D18}" srcOrd="1" destOrd="0" presId="urn:microsoft.com/office/officeart/2005/8/layout/lProcess2"/>
    <dgm:cxn modelId="{D3674111-F8C8-4258-93E5-47B1B266476F}" type="presParOf" srcId="{ADA6592B-58D8-4F02-8B39-9D5BBECC9EA4}" destId="{1BAAC86C-A833-4D91-BAE3-0B3A2DE6EAC1}" srcOrd="2" destOrd="0" presId="urn:microsoft.com/office/officeart/2005/8/layout/lProcess2"/>
    <dgm:cxn modelId="{B037DFAD-B28F-45B8-BBB3-450375CDFE9F}" type="presParOf" srcId="{ADA6592B-58D8-4F02-8B39-9D5BBECC9EA4}" destId="{E1EC38A2-4DA6-446A-B39D-B1EC80DE0694}" srcOrd="3" destOrd="0" presId="urn:microsoft.com/office/officeart/2005/8/layout/lProcess2"/>
    <dgm:cxn modelId="{BE60112C-64B1-41A3-801D-279FECF42CA3}" type="presParOf" srcId="{ADA6592B-58D8-4F02-8B39-9D5BBECC9EA4}" destId="{31123F96-2F4E-43D3-82AC-026415FD325C}" srcOrd="4" destOrd="0" presId="urn:microsoft.com/office/officeart/2005/8/layout/lProcess2"/>
    <dgm:cxn modelId="{1115A1B1-6919-46BC-81D2-C87FA2057D5E}" type="presParOf" srcId="{8DCB2DC2-E9EE-4F55-9686-F8C7D3504D61}" destId="{A4362042-C4C7-4C4E-B47C-FAC804C3088A}" srcOrd="3" destOrd="0" presId="urn:microsoft.com/office/officeart/2005/8/layout/lProcess2"/>
    <dgm:cxn modelId="{452F8F31-CD60-405E-BACC-987640D1949B}" type="presParOf" srcId="{8DCB2DC2-E9EE-4F55-9686-F8C7D3504D61}" destId="{36415896-1171-4DD4-BE79-5B6EA2C3A8F7}" srcOrd="4" destOrd="0" presId="urn:microsoft.com/office/officeart/2005/8/layout/lProcess2"/>
    <dgm:cxn modelId="{1F1F546B-298D-48AB-8AE2-F231EC8CD229}" type="presParOf" srcId="{36415896-1171-4DD4-BE79-5B6EA2C3A8F7}" destId="{F1FBF3A5-82E5-44AE-A106-94065CA22160}" srcOrd="0" destOrd="0" presId="urn:microsoft.com/office/officeart/2005/8/layout/lProcess2"/>
    <dgm:cxn modelId="{900B3879-2E4C-4BCB-BA79-D3E2D574A821}" type="presParOf" srcId="{36415896-1171-4DD4-BE79-5B6EA2C3A8F7}" destId="{C4427F06-7443-4B97-A4DE-89061FCA68DE}" srcOrd="1" destOrd="0" presId="urn:microsoft.com/office/officeart/2005/8/layout/lProcess2"/>
    <dgm:cxn modelId="{B1C26AA9-C881-4EA0-AC3D-D2F22A3365E1}" type="presParOf" srcId="{36415896-1171-4DD4-BE79-5B6EA2C3A8F7}" destId="{0634666B-623E-44B1-8AB4-2495FABBCC73}" srcOrd="2" destOrd="0" presId="urn:microsoft.com/office/officeart/2005/8/layout/lProcess2"/>
    <dgm:cxn modelId="{E95EB1D9-7729-4E81-941E-F1995605EBE1}" type="presParOf" srcId="{0634666B-623E-44B1-8AB4-2495FABBCC73}" destId="{B1493EC2-F5BA-4D52-A66D-F73E99A7894B}" srcOrd="0" destOrd="0" presId="urn:microsoft.com/office/officeart/2005/8/layout/lProcess2"/>
    <dgm:cxn modelId="{F1B1D30F-8FA4-440B-9AA3-0F51CD6EF475}" type="presParOf" srcId="{B1493EC2-F5BA-4D52-A66D-F73E99A7894B}" destId="{F4BAA8FC-1388-4BFD-A0D3-D2FED5504F58}" srcOrd="0" destOrd="0" presId="urn:microsoft.com/office/officeart/2005/8/layout/lProcess2"/>
    <dgm:cxn modelId="{271C8A86-E4FF-4F3C-9AAB-5A0F60801987}" type="presParOf" srcId="{B1493EC2-F5BA-4D52-A66D-F73E99A7894B}" destId="{98A7624B-BA79-4FB9-B3BA-0405C340E5A8}" srcOrd="1" destOrd="0" presId="urn:microsoft.com/office/officeart/2005/8/layout/lProcess2"/>
    <dgm:cxn modelId="{13D41FB2-2672-43DD-97C2-7C5BA787F8D4}" type="presParOf" srcId="{B1493EC2-F5BA-4D52-A66D-F73E99A7894B}" destId="{0F9A0951-8635-4522-8E56-D80C2CF7B184}" srcOrd="2" destOrd="0" presId="urn:microsoft.com/office/officeart/2005/8/layout/lProcess2"/>
    <dgm:cxn modelId="{3DC3E4CB-A1DC-4CD0-8668-8A3A26141873}" type="presParOf" srcId="{8DCB2DC2-E9EE-4F55-9686-F8C7D3504D61}" destId="{CC81CCD6-9D73-413A-BBC3-F6627E59AA7D}" srcOrd="5" destOrd="0" presId="urn:microsoft.com/office/officeart/2005/8/layout/lProcess2"/>
    <dgm:cxn modelId="{533AAB2B-5783-43EA-9274-513E2F56B7A9}" type="presParOf" srcId="{8DCB2DC2-E9EE-4F55-9686-F8C7D3504D61}" destId="{B6F0DD83-8C69-4785-BF03-4322E446492E}" srcOrd="6" destOrd="0" presId="urn:microsoft.com/office/officeart/2005/8/layout/lProcess2"/>
    <dgm:cxn modelId="{3A295B72-9BE5-4901-9FBD-F4E88DD674DC}" type="presParOf" srcId="{B6F0DD83-8C69-4785-BF03-4322E446492E}" destId="{11951158-490C-45D7-9892-E7D709E64C06}" srcOrd="0" destOrd="0" presId="urn:microsoft.com/office/officeart/2005/8/layout/lProcess2"/>
    <dgm:cxn modelId="{BDD7A3AF-05F2-4EFF-BF0E-ADF0E34E3903}" type="presParOf" srcId="{B6F0DD83-8C69-4785-BF03-4322E446492E}" destId="{5E2A41F4-E9EE-4337-AF07-811EA6F22029}" srcOrd="1" destOrd="0" presId="urn:microsoft.com/office/officeart/2005/8/layout/lProcess2"/>
    <dgm:cxn modelId="{01F397F4-3790-4A73-AB18-A2D845C6698A}" type="presParOf" srcId="{B6F0DD83-8C69-4785-BF03-4322E446492E}" destId="{4CCD72FB-A59C-4796-BB5F-6189C711CBD4}" srcOrd="2" destOrd="0" presId="urn:microsoft.com/office/officeart/2005/8/layout/lProcess2"/>
    <dgm:cxn modelId="{4686A5CE-0BAE-4425-8C26-4A87E018B7AD}" type="presParOf" srcId="{4CCD72FB-A59C-4796-BB5F-6189C711CBD4}" destId="{27821F06-B13F-4D09-8102-AF5F93084788}" srcOrd="0" destOrd="0" presId="urn:microsoft.com/office/officeart/2005/8/layout/lProcess2"/>
    <dgm:cxn modelId="{AE29ACCD-9B6F-4B8F-8D30-EBC0BCF2C864}" type="presParOf" srcId="{27821F06-B13F-4D09-8102-AF5F93084788}" destId="{1BF42BD7-CDC2-480F-B496-26CB7A6C89B2}" srcOrd="0" destOrd="0" presId="urn:microsoft.com/office/officeart/2005/8/layout/lProcess2"/>
    <dgm:cxn modelId="{8BB1E013-0926-4198-BA4E-BA3077AB19E5}" type="presParOf" srcId="{27821F06-B13F-4D09-8102-AF5F93084788}" destId="{11657169-E8F2-4085-8EBE-4892862CCE6D}" srcOrd="1" destOrd="0" presId="urn:microsoft.com/office/officeart/2005/8/layout/lProcess2"/>
    <dgm:cxn modelId="{C211B1D4-5C92-407E-BA09-EA9CF6AD5F45}" type="presParOf" srcId="{27821F06-B13F-4D09-8102-AF5F93084788}" destId="{9CCC3EE2-10EE-4136-9B5D-4DFC64FBCB21}" srcOrd="2" destOrd="0" presId="urn:microsoft.com/office/officeart/2005/8/layout/lProcess2"/>
    <dgm:cxn modelId="{14845FA0-9ADF-40B4-8256-5C04FEE6CFCC}" type="presParOf" srcId="{27821F06-B13F-4D09-8102-AF5F93084788}" destId="{BA34B4AD-0EED-4D64-8B56-7235AB9D5630}" srcOrd="3" destOrd="0" presId="urn:microsoft.com/office/officeart/2005/8/layout/lProcess2"/>
    <dgm:cxn modelId="{140E83A5-3B44-47BC-AD5A-04F7B60A2D0F}" type="presParOf" srcId="{27821F06-B13F-4D09-8102-AF5F93084788}" destId="{4A10A3D5-5C56-4D3C-8CC4-C48A5912BC87}" srcOrd="4" destOrd="0" presId="urn:microsoft.com/office/officeart/2005/8/layout/lProcess2"/>
    <dgm:cxn modelId="{536B7C89-C9D8-4433-A580-74F3325CC8C6}" type="presParOf" srcId="{27821F06-B13F-4D09-8102-AF5F93084788}" destId="{5A023093-1FC2-4BE2-A829-CEA30CBC04A5}" srcOrd="5" destOrd="0" presId="urn:microsoft.com/office/officeart/2005/8/layout/lProcess2"/>
    <dgm:cxn modelId="{6DB86794-8541-42CB-A70E-3C00B180C6C1}" type="presParOf" srcId="{27821F06-B13F-4D09-8102-AF5F93084788}" destId="{30DF376A-5189-4476-A06B-9E7C1FC0C429}" srcOrd="6" destOrd="0" presId="urn:microsoft.com/office/officeart/2005/8/layout/lProcess2"/>
    <dgm:cxn modelId="{5FE9AAA9-28EC-433C-BCA4-F9A39AE4051D}" type="presParOf" srcId="{8DCB2DC2-E9EE-4F55-9686-F8C7D3504D61}" destId="{85FFB1D0-A9EB-4115-B8F9-BFF0472F0505}" srcOrd="7" destOrd="0" presId="urn:microsoft.com/office/officeart/2005/8/layout/lProcess2"/>
    <dgm:cxn modelId="{22E4B57D-4343-47DD-B696-89F6D0FEA3D9}" type="presParOf" srcId="{8DCB2DC2-E9EE-4F55-9686-F8C7D3504D61}" destId="{673BF03C-EA81-4636-8E2C-D0F470C305BC}" srcOrd="8" destOrd="0" presId="urn:microsoft.com/office/officeart/2005/8/layout/lProcess2"/>
    <dgm:cxn modelId="{80A89CDD-31B3-4006-920B-5592F2BB004F}" type="presParOf" srcId="{673BF03C-EA81-4636-8E2C-D0F470C305BC}" destId="{C3768FB8-87E6-4E8A-93BE-56B14764731F}" srcOrd="0" destOrd="0" presId="urn:microsoft.com/office/officeart/2005/8/layout/lProcess2"/>
    <dgm:cxn modelId="{6B288313-D735-4092-AC81-8492DCAD9841}" type="presParOf" srcId="{673BF03C-EA81-4636-8E2C-D0F470C305BC}" destId="{B60AF89E-5217-46DD-8A2B-935373166734}" srcOrd="1" destOrd="0" presId="urn:microsoft.com/office/officeart/2005/8/layout/lProcess2"/>
    <dgm:cxn modelId="{87649EEF-BB9C-42E2-85C4-3918A83C7F91}" type="presParOf" srcId="{673BF03C-EA81-4636-8E2C-D0F470C305BC}" destId="{E31AD682-F0B2-4DC8-A190-4AB6846EC507}" srcOrd="2" destOrd="0" presId="urn:microsoft.com/office/officeart/2005/8/layout/lProcess2"/>
    <dgm:cxn modelId="{88812344-204B-45A6-BD4C-E0BDA8C9BDD7}" type="presParOf" srcId="{E31AD682-F0B2-4DC8-A190-4AB6846EC507}" destId="{275CB91A-88FB-472E-A56A-D69AD86818A5}" srcOrd="0" destOrd="0" presId="urn:microsoft.com/office/officeart/2005/8/layout/lProcess2"/>
    <dgm:cxn modelId="{732A95C7-DE04-4D51-9500-DF320085B603}" type="presParOf" srcId="{275CB91A-88FB-472E-A56A-D69AD86818A5}" destId="{E31687C1-EFA2-4620-87BA-BD85E8E82857}" srcOrd="0" destOrd="0" presId="urn:microsoft.com/office/officeart/2005/8/layout/lProcess2"/>
    <dgm:cxn modelId="{0F65BE99-DD67-41BB-AD2F-DE92C962FCB1}" type="presParOf" srcId="{275CB91A-88FB-472E-A56A-D69AD86818A5}" destId="{B0844DCE-C724-4440-86D2-BD24B5B624DB}" srcOrd="1" destOrd="0" presId="urn:microsoft.com/office/officeart/2005/8/layout/lProcess2"/>
    <dgm:cxn modelId="{54F039EE-5BE0-4C1E-A989-94CF322260B6}" type="presParOf" srcId="{275CB91A-88FB-472E-A56A-D69AD86818A5}" destId="{07C8FE0A-D1EC-48C3-8FD6-A820F694FFFC}" srcOrd="2" destOrd="0" presId="urn:microsoft.com/office/officeart/2005/8/layout/lProcess2"/>
    <dgm:cxn modelId="{EF41DE02-10BA-42C9-9A0B-6CBDC275A8DC}" type="presParOf" srcId="{275CB91A-88FB-472E-A56A-D69AD86818A5}" destId="{D510F7E1-5933-4C70-8F2F-EB872ED4AB21}" srcOrd="3" destOrd="0" presId="urn:microsoft.com/office/officeart/2005/8/layout/lProcess2"/>
    <dgm:cxn modelId="{85BA05D8-3B68-4DBC-B369-5554013259B2}" type="presParOf" srcId="{275CB91A-88FB-472E-A56A-D69AD86818A5}" destId="{F1D559EB-DF2B-49B5-94A5-AFB5518A3D8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365D7-5DAB-43BF-88A8-D3A2E539DA25}">
      <dsp:nvSpPr>
        <dsp:cNvPr id="0" name=""/>
        <dsp:cNvSpPr/>
      </dsp:nvSpPr>
      <dsp:spPr>
        <a:xfrm>
          <a:off x="3737" y="0"/>
          <a:ext cx="1311422" cy="297537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Operating Budget</a:t>
          </a:r>
          <a:endParaRPr lang="en-US" sz="1600" kern="1200" dirty="0"/>
        </a:p>
      </dsp:txBody>
      <dsp:txXfrm>
        <a:off x="3737" y="0"/>
        <a:ext cx="1311422" cy="892611"/>
      </dsp:txXfrm>
    </dsp:sp>
    <dsp:sp modelId="{6934F088-E01C-4C1D-A47F-A7815E8F557A}">
      <dsp:nvSpPr>
        <dsp:cNvPr id="0" name=""/>
        <dsp:cNvSpPr/>
      </dsp:nvSpPr>
      <dsp:spPr>
        <a:xfrm>
          <a:off x="134879" y="892684"/>
          <a:ext cx="1049137" cy="4334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Instruction</a:t>
          </a:r>
          <a:endParaRPr lang="en-US" sz="900" kern="1200" dirty="0"/>
        </a:p>
      </dsp:txBody>
      <dsp:txXfrm>
        <a:off x="147574" y="905379"/>
        <a:ext cx="1023747" cy="408058"/>
      </dsp:txXfrm>
    </dsp:sp>
    <dsp:sp modelId="{C76A48F0-B144-4972-8945-41344C684D46}">
      <dsp:nvSpPr>
        <dsp:cNvPr id="0" name=""/>
        <dsp:cNvSpPr/>
      </dsp:nvSpPr>
      <dsp:spPr>
        <a:xfrm>
          <a:off x="134879" y="1392816"/>
          <a:ext cx="1049137" cy="433448"/>
        </a:xfrm>
        <a:prstGeom prst="roundRect">
          <a:avLst>
            <a:gd name="adj" fmla="val 10000"/>
          </a:avLst>
        </a:prstGeom>
        <a:solidFill>
          <a:schemeClr val="accent5">
            <a:hueOff val="1178979"/>
            <a:satOff val="-4790"/>
            <a:lumOff val="-1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Student Services</a:t>
          </a:r>
          <a:endParaRPr lang="en-US" sz="900" kern="1200" dirty="0"/>
        </a:p>
      </dsp:txBody>
      <dsp:txXfrm>
        <a:off x="147574" y="1405511"/>
        <a:ext cx="1023747" cy="408058"/>
      </dsp:txXfrm>
    </dsp:sp>
    <dsp:sp modelId="{24EE4BAD-8B03-4394-A518-3D3E79F87550}">
      <dsp:nvSpPr>
        <dsp:cNvPr id="0" name=""/>
        <dsp:cNvSpPr/>
      </dsp:nvSpPr>
      <dsp:spPr>
        <a:xfrm>
          <a:off x="134879" y="1892949"/>
          <a:ext cx="1049137" cy="433448"/>
        </a:xfrm>
        <a:prstGeom prst="roundRect">
          <a:avLst>
            <a:gd name="adj" fmla="val 10000"/>
          </a:avLst>
        </a:prstGeom>
        <a:solidFill>
          <a:schemeClr val="accent5">
            <a:hueOff val="2357957"/>
            <a:satOff val="-9580"/>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Administrative Services</a:t>
          </a:r>
          <a:endParaRPr lang="en-US" sz="900" kern="1200" dirty="0"/>
        </a:p>
      </dsp:txBody>
      <dsp:txXfrm>
        <a:off x="147574" y="1905644"/>
        <a:ext cx="1023747" cy="408058"/>
      </dsp:txXfrm>
    </dsp:sp>
    <dsp:sp modelId="{B3AFB48A-7B06-4263-86E1-33777DA38E25}">
      <dsp:nvSpPr>
        <dsp:cNvPr id="0" name=""/>
        <dsp:cNvSpPr/>
      </dsp:nvSpPr>
      <dsp:spPr>
        <a:xfrm>
          <a:off x="134879" y="2393082"/>
          <a:ext cx="1049137" cy="433448"/>
        </a:xfrm>
        <a:prstGeom prst="roundRect">
          <a:avLst>
            <a:gd name="adj" fmla="val 10000"/>
          </a:avLst>
        </a:prstGeom>
        <a:solidFill>
          <a:schemeClr val="accent5">
            <a:hueOff val="3536936"/>
            <a:satOff val="-14370"/>
            <a:lumOff val="-3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Institutional Management</a:t>
          </a:r>
          <a:endParaRPr lang="en-US" sz="900" kern="1200" dirty="0"/>
        </a:p>
      </dsp:txBody>
      <dsp:txXfrm>
        <a:off x="147574" y="2405777"/>
        <a:ext cx="1023747" cy="408058"/>
      </dsp:txXfrm>
    </dsp:sp>
    <dsp:sp modelId="{61380FD5-390D-4AC6-83D4-C855DF57ED40}">
      <dsp:nvSpPr>
        <dsp:cNvPr id="0" name=""/>
        <dsp:cNvSpPr/>
      </dsp:nvSpPr>
      <dsp:spPr>
        <a:xfrm>
          <a:off x="1413516" y="0"/>
          <a:ext cx="1311422" cy="297537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Self Support &amp; Enterprise</a:t>
          </a:r>
          <a:endParaRPr lang="en-US" sz="1600" kern="1200" dirty="0"/>
        </a:p>
      </dsp:txBody>
      <dsp:txXfrm>
        <a:off x="1413516" y="0"/>
        <a:ext cx="1311422" cy="892611"/>
      </dsp:txXfrm>
    </dsp:sp>
    <dsp:sp modelId="{65CAA988-D56B-40B0-BC5A-6E379F0ED11D}">
      <dsp:nvSpPr>
        <dsp:cNvPr id="0" name=""/>
        <dsp:cNvSpPr/>
      </dsp:nvSpPr>
      <dsp:spPr>
        <a:xfrm>
          <a:off x="1544658" y="892865"/>
          <a:ext cx="1049137" cy="584541"/>
        </a:xfrm>
        <a:prstGeom prst="roundRect">
          <a:avLst>
            <a:gd name="adj" fmla="val 10000"/>
          </a:avLst>
        </a:prstGeom>
        <a:solidFill>
          <a:schemeClr val="accent5">
            <a:hueOff val="4715915"/>
            <a:satOff val="-19160"/>
            <a:lumOff val="-4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International Programs</a:t>
          </a:r>
          <a:endParaRPr lang="en-US" sz="900" kern="1200" dirty="0"/>
        </a:p>
      </dsp:txBody>
      <dsp:txXfrm>
        <a:off x="1561779" y="909986"/>
        <a:ext cx="1014895" cy="550299"/>
      </dsp:txXfrm>
    </dsp:sp>
    <dsp:sp modelId="{1BAAC86C-A833-4D91-BAE3-0B3A2DE6EAC1}">
      <dsp:nvSpPr>
        <dsp:cNvPr id="0" name=""/>
        <dsp:cNvSpPr/>
      </dsp:nvSpPr>
      <dsp:spPr>
        <a:xfrm>
          <a:off x="1544658" y="1567336"/>
          <a:ext cx="1049137" cy="584541"/>
        </a:xfrm>
        <a:prstGeom prst="roundRect">
          <a:avLst>
            <a:gd name="adj" fmla="val 10000"/>
          </a:avLst>
        </a:prstGeom>
        <a:solidFill>
          <a:schemeClr val="accent5">
            <a:hueOff val="5894893"/>
            <a:satOff val="-2395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Parking</a:t>
          </a:r>
          <a:endParaRPr lang="en-US" sz="900" kern="1200" dirty="0"/>
        </a:p>
      </dsp:txBody>
      <dsp:txXfrm>
        <a:off x="1561779" y="1584457"/>
        <a:ext cx="1014895" cy="550299"/>
      </dsp:txXfrm>
    </dsp:sp>
    <dsp:sp modelId="{31123F96-2F4E-43D3-82AC-026415FD325C}">
      <dsp:nvSpPr>
        <dsp:cNvPr id="0" name=""/>
        <dsp:cNvSpPr/>
      </dsp:nvSpPr>
      <dsp:spPr>
        <a:xfrm>
          <a:off x="1544658" y="2241807"/>
          <a:ext cx="1049137" cy="584541"/>
        </a:xfrm>
        <a:prstGeom prst="roundRect">
          <a:avLst>
            <a:gd name="adj" fmla="val 10000"/>
          </a:avLst>
        </a:prstGeom>
        <a:solidFill>
          <a:schemeClr val="accent5">
            <a:hueOff val="7073872"/>
            <a:satOff val="-28740"/>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Auxiliary Services – Food, Copy, Rent</a:t>
          </a:r>
          <a:endParaRPr lang="en-US" sz="900" kern="1200" dirty="0"/>
        </a:p>
      </dsp:txBody>
      <dsp:txXfrm>
        <a:off x="1561779" y="2258928"/>
        <a:ext cx="1014895" cy="550299"/>
      </dsp:txXfrm>
    </dsp:sp>
    <dsp:sp modelId="{F1FBF3A5-82E5-44AE-A106-94065CA22160}">
      <dsp:nvSpPr>
        <dsp:cNvPr id="0" name=""/>
        <dsp:cNvSpPr/>
      </dsp:nvSpPr>
      <dsp:spPr>
        <a:xfrm>
          <a:off x="2823295" y="0"/>
          <a:ext cx="1311422" cy="297537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Foundation Funded</a:t>
          </a:r>
          <a:endParaRPr lang="en-US" sz="1600" kern="1200" dirty="0"/>
        </a:p>
      </dsp:txBody>
      <dsp:txXfrm>
        <a:off x="2823295" y="0"/>
        <a:ext cx="1311422" cy="892611"/>
      </dsp:txXfrm>
    </dsp:sp>
    <dsp:sp modelId="{F4BAA8FC-1388-4BFD-A0D3-D2FED5504F58}">
      <dsp:nvSpPr>
        <dsp:cNvPr id="0" name=""/>
        <dsp:cNvSpPr/>
      </dsp:nvSpPr>
      <dsp:spPr>
        <a:xfrm>
          <a:off x="2954437" y="893483"/>
          <a:ext cx="1049137" cy="897115"/>
        </a:xfrm>
        <a:prstGeom prst="roundRect">
          <a:avLst>
            <a:gd name="adj" fmla="val 10000"/>
          </a:avLst>
        </a:prstGeom>
        <a:solidFill>
          <a:schemeClr val="accent5">
            <a:hueOff val="8252851"/>
            <a:satOff val="-33530"/>
            <a:lumOff val="-7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Professional Development</a:t>
          </a:r>
          <a:endParaRPr lang="en-US" sz="900" kern="1200" dirty="0"/>
        </a:p>
      </dsp:txBody>
      <dsp:txXfrm>
        <a:off x="2980713" y="919759"/>
        <a:ext cx="996585" cy="844563"/>
      </dsp:txXfrm>
    </dsp:sp>
    <dsp:sp modelId="{0F9A0951-8635-4522-8E56-D80C2CF7B184}">
      <dsp:nvSpPr>
        <dsp:cNvPr id="0" name=""/>
        <dsp:cNvSpPr/>
      </dsp:nvSpPr>
      <dsp:spPr>
        <a:xfrm>
          <a:off x="2954437" y="1928616"/>
          <a:ext cx="1049137" cy="897115"/>
        </a:xfrm>
        <a:prstGeom prst="roundRect">
          <a:avLst>
            <a:gd name="adj" fmla="val 10000"/>
          </a:avLst>
        </a:prstGeom>
        <a:solidFill>
          <a:schemeClr val="accent5">
            <a:hueOff val="9431830"/>
            <a:satOff val="-38321"/>
            <a:lumOff val="-8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Scholarships</a:t>
          </a:r>
          <a:endParaRPr lang="en-US" sz="900" kern="1200" dirty="0"/>
        </a:p>
      </dsp:txBody>
      <dsp:txXfrm>
        <a:off x="2980713" y="1954892"/>
        <a:ext cx="996585" cy="844563"/>
      </dsp:txXfrm>
    </dsp:sp>
    <dsp:sp modelId="{11951158-490C-45D7-9892-E7D709E64C06}">
      <dsp:nvSpPr>
        <dsp:cNvPr id="0" name=""/>
        <dsp:cNvSpPr/>
      </dsp:nvSpPr>
      <dsp:spPr>
        <a:xfrm>
          <a:off x="4233074" y="0"/>
          <a:ext cx="1311422" cy="297537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Grant Funded</a:t>
          </a:r>
          <a:endParaRPr lang="en-US" sz="1600" kern="1200" dirty="0"/>
        </a:p>
      </dsp:txBody>
      <dsp:txXfrm>
        <a:off x="4233074" y="0"/>
        <a:ext cx="1311422" cy="892611"/>
      </dsp:txXfrm>
    </dsp:sp>
    <dsp:sp modelId="{1BF42BD7-CDC2-480F-B496-26CB7A6C89B2}">
      <dsp:nvSpPr>
        <dsp:cNvPr id="0" name=""/>
        <dsp:cNvSpPr/>
      </dsp:nvSpPr>
      <dsp:spPr>
        <a:xfrm>
          <a:off x="4364216" y="892684"/>
          <a:ext cx="1049137" cy="433448"/>
        </a:xfrm>
        <a:prstGeom prst="roundRect">
          <a:avLst>
            <a:gd name="adj" fmla="val 10000"/>
          </a:avLst>
        </a:prstGeom>
        <a:solidFill>
          <a:schemeClr val="accent5">
            <a:hueOff val="10610808"/>
            <a:satOff val="-43111"/>
            <a:lumOff val="-9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National Science Foundation</a:t>
          </a:r>
          <a:endParaRPr lang="en-US" sz="900" kern="1200" dirty="0"/>
        </a:p>
      </dsp:txBody>
      <dsp:txXfrm>
        <a:off x="4376911" y="905379"/>
        <a:ext cx="1023747" cy="408058"/>
      </dsp:txXfrm>
    </dsp:sp>
    <dsp:sp modelId="{9CCC3EE2-10EE-4136-9B5D-4DFC64FBCB21}">
      <dsp:nvSpPr>
        <dsp:cNvPr id="0" name=""/>
        <dsp:cNvSpPr/>
      </dsp:nvSpPr>
      <dsp:spPr>
        <a:xfrm>
          <a:off x="4364216" y="1392816"/>
          <a:ext cx="1049137" cy="433448"/>
        </a:xfrm>
        <a:prstGeom prst="roundRect">
          <a:avLst>
            <a:gd name="adj" fmla="val 10000"/>
          </a:avLst>
        </a:prstGeom>
        <a:solidFill>
          <a:schemeClr val="accent5">
            <a:hueOff val="11789787"/>
            <a:satOff val="-47901"/>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Carl D. Perkins</a:t>
          </a:r>
          <a:endParaRPr lang="en-US" sz="900" kern="1200" dirty="0"/>
        </a:p>
      </dsp:txBody>
      <dsp:txXfrm>
        <a:off x="4376911" y="1405511"/>
        <a:ext cx="1023747" cy="408058"/>
      </dsp:txXfrm>
    </dsp:sp>
    <dsp:sp modelId="{4A10A3D5-5C56-4D3C-8CC4-C48A5912BC87}">
      <dsp:nvSpPr>
        <dsp:cNvPr id="0" name=""/>
        <dsp:cNvSpPr/>
      </dsp:nvSpPr>
      <dsp:spPr>
        <a:xfrm>
          <a:off x="4364216" y="1892949"/>
          <a:ext cx="1049137" cy="433448"/>
        </a:xfrm>
        <a:prstGeom prst="roundRect">
          <a:avLst>
            <a:gd name="adj" fmla="val 10000"/>
          </a:avLst>
        </a:prstGeom>
        <a:solidFill>
          <a:schemeClr val="accent5">
            <a:hueOff val="12968765"/>
            <a:satOff val="-52691"/>
            <a:lumOff val="-1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WorkFirst</a:t>
          </a:r>
          <a:endParaRPr lang="en-US" sz="900" kern="1200" dirty="0"/>
        </a:p>
      </dsp:txBody>
      <dsp:txXfrm>
        <a:off x="4376911" y="1905644"/>
        <a:ext cx="1023747" cy="408058"/>
      </dsp:txXfrm>
    </dsp:sp>
    <dsp:sp modelId="{30DF376A-5189-4476-A06B-9E7C1FC0C429}">
      <dsp:nvSpPr>
        <dsp:cNvPr id="0" name=""/>
        <dsp:cNvSpPr/>
      </dsp:nvSpPr>
      <dsp:spPr>
        <a:xfrm>
          <a:off x="4364216" y="2393082"/>
          <a:ext cx="1049137" cy="433448"/>
        </a:xfrm>
        <a:prstGeom prst="roundRect">
          <a:avLst>
            <a:gd name="adj" fmla="val 10000"/>
          </a:avLst>
        </a:prstGeom>
        <a:solidFill>
          <a:schemeClr val="accent5">
            <a:hueOff val="14147744"/>
            <a:satOff val="-57481"/>
            <a:lumOff val="-12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Department of Education</a:t>
          </a:r>
          <a:endParaRPr lang="en-US" sz="900" kern="1200" dirty="0"/>
        </a:p>
      </dsp:txBody>
      <dsp:txXfrm>
        <a:off x="4376911" y="2405777"/>
        <a:ext cx="1023747" cy="408058"/>
      </dsp:txXfrm>
    </dsp:sp>
    <dsp:sp modelId="{C3768FB8-87E6-4E8A-93BE-56B14764731F}">
      <dsp:nvSpPr>
        <dsp:cNvPr id="0" name=""/>
        <dsp:cNvSpPr/>
      </dsp:nvSpPr>
      <dsp:spPr>
        <a:xfrm>
          <a:off x="5642853" y="0"/>
          <a:ext cx="1311422" cy="297537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Capital Budget</a:t>
          </a:r>
          <a:endParaRPr lang="en-US" sz="1600" kern="1200" dirty="0"/>
        </a:p>
      </dsp:txBody>
      <dsp:txXfrm>
        <a:off x="5642853" y="0"/>
        <a:ext cx="1311422" cy="892611"/>
      </dsp:txXfrm>
    </dsp:sp>
    <dsp:sp modelId="{E31687C1-EFA2-4620-87BA-BD85E8E82857}">
      <dsp:nvSpPr>
        <dsp:cNvPr id="0" name=""/>
        <dsp:cNvSpPr/>
      </dsp:nvSpPr>
      <dsp:spPr>
        <a:xfrm>
          <a:off x="5773995" y="892865"/>
          <a:ext cx="1049137" cy="584541"/>
        </a:xfrm>
        <a:prstGeom prst="roundRect">
          <a:avLst>
            <a:gd name="adj" fmla="val 10000"/>
          </a:avLst>
        </a:prstGeom>
        <a:solidFill>
          <a:schemeClr val="accent5">
            <a:hueOff val="15326722"/>
            <a:satOff val="-62271"/>
            <a:lumOff val="-13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Minor &amp; Major Projects</a:t>
          </a:r>
          <a:endParaRPr lang="en-US" sz="900" kern="1200" dirty="0"/>
        </a:p>
      </dsp:txBody>
      <dsp:txXfrm>
        <a:off x="5791116" y="909986"/>
        <a:ext cx="1014895" cy="550299"/>
      </dsp:txXfrm>
    </dsp:sp>
    <dsp:sp modelId="{07C8FE0A-D1EC-48C3-8FD6-A820F694FFFC}">
      <dsp:nvSpPr>
        <dsp:cNvPr id="0" name=""/>
        <dsp:cNvSpPr/>
      </dsp:nvSpPr>
      <dsp:spPr>
        <a:xfrm>
          <a:off x="5773995" y="1567336"/>
          <a:ext cx="1049137" cy="584541"/>
        </a:xfrm>
        <a:prstGeom prst="roundRect">
          <a:avLst>
            <a:gd name="adj" fmla="val 10000"/>
          </a:avLst>
        </a:prstGeom>
        <a:solidFill>
          <a:schemeClr val="accent5">
            <a:hueOff val="16505702"/>
            <a:satOff val="-67061"/>
            <a:lumOff val="-14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Repair &amp; Program Improvement</a:t>
          </a:r>
          <a:endParaRPr lang="en-US" sz="900" kern="1200" dirty="0"/>
        </a:p>
      </dsp:txBody>
      <dsp:txXfrm>
        <a:off x="5791116" y="1584457"/>
        <a:ext cx="1014895" cy="550299"/>
      </dsp:txXfrm>
    </dsp:sp>
    <dsp:sp modelId="{F1D559EB-DF2B-49B5-94A5-AFB5518A3D8A}">
      <dsp:nvSpPr>
        <dsp:cNvPr id="0" name=""/>
        <dsp:cNvSpPr/>
      </dsp:nvSpPr>
      <dsp:spPr>
        <a:xfrm>
          <a:off x="5773995" y="2241807"/>
          <a:ext cx="1049137" cy="584541"/>
        </a:xfrm>
        <a:prstGeom prst="roundRect">
          <a:avLst>
            <a:gd name="adj" fmla="val 10000"/>
          </a:avLst>
        </a:prstGeom>
        <a:solidFill>
          <a:schemeClr val="accent5">
            <a:hueOff val="17684680"/>
            <a:satOff val="-71851"/>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M&amp;O Funding</a:t>
          </a:r>
          <a:endParaRPr lang="en-US" sz="900" kern="1200" dirty="0"/>
        </a:p>
      </dsp:txBody>
      <dsp:txXfrm>
        <a:off x="5791116" y="2258928"/>
        <a:ext cx="1014895" cy="5502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6E7D87-08C3-4508-A725-51213B2EF352}" type="datetimeFigureOut">
              <a:rPr lang="en-US"/>
              <a:pPr>
                <a:defRPr/>
              </a:pPr>
              <a:t>5/2/2019</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0568BF-A61A-4401-84FD-39F0F90DF17B}" type="slidenum">
              <a:rPr lang="en-US"/>
              <a:pPr>
                <a:defRPr/>
              </a:pPr>
              <a:t>‹#›</a:t>
            </a:fld>
            <a:endParaRPr lang="en-US" dirty="0"/>
          </a:p>
        </p:txBody>
      </p:sp>
    </p:spTree>
    <p:extLst>
      <p:ext uri="{BB962C8B-B14F-4D97-AF65-F5344CB8AC3E}">
        <p14:creationId xmlns:p14="http://schemas.microsoft.com/office/powerpoint/2010/main" val="200111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0407945-0A06-4912-B0B3-3E677BB6AC7A}" type="datetimeFigureOut">
              <a:rPr lang="en-US"/>
              <a:pPr>
                <a:defRPr/>
              </a:pPr>
              <a:t>5/2/2019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7"/>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44EECF-886D-4FD4-9563-25ABF7A382F7}" type="slidenum">
              <a:rPr lang="en-US"/>
              <a:pPr>
                <a:defRPr/>
              </a:pPr>
              <a:t>‹#›</a:t>
            </a:fld>
            <a:endParaRPr lang="en-US" dirty="0"/>
          </a:p>
        </p:txBody>
      </p:sp>
    </p:spTree>
    <p:extLst>
      <p:ext uri="{BB962C8B-B14F-4D97-AF65-F5344CB8AC3E}">
        <p14:creationId xmlns:p14="http://schemas.microsoft.com/office/powerpoint/2010/main" val="2213541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focus</a:t>
            </a:r>
            <a:r>
              <a:rPr lang="en-US" baseline="0" dirty="0" smtClean="0"/>
              <a:t> is the operating budget. That is the vast majority of our budget, and that is what the state is cutting. </a:t>
            </a:r>
          </a:p>
          <a:p>
            <a:r>
              <a:rPr lang="en-US" baseline="0" dirty="0" smtClean="0"/>
              <a:t>The Capital budget rises and falls each year, Capital funds can only be spent on capital items. The state sells tax free bonds that come with the IRS stipulation that they are spent on capital items, not salary. </a:t>
            </a:r>
          </a:p>
          <a:p>
            <a:r>
              <a:rPr lang="en-US" baseline="0" dirty="0" smtClean="0"/>
              <a:t>Grants rise and fall annually and generally the grant provider stipulates that all the income is spent in pursuit of the grant goals, so those are break even at best. </a:t>
            </a:r>
          </a:p>
          <a:p>
            <a:r>
              <a:rPr lang="en-US" baseline="0" dirty="0" smtClean="0"/>
              <a:t>The foundation donations are all driven by donor intent, so those are fixed. </a:t>
            </a:r>
          </a:p>
          <a:p>
            <a:r>
              <a:rPr lang="en-US" baseline="0" dirty="0" smtClean="0"/>
              <a:t>Self support and enterprise funds are more flexible but a small fraction of overall revenue.  </a:t>
            </a:r>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2</a:t>
            </a:fld>
            <a:endParaRPr lang="en-US" dirty="0"/>
          </a:p>
        </p:txBody>
      </p:sp>
    </p:spTree>
    <p:extLst>
      <p:ext uri="{BB962C8B-B14F-4D97-AF65-F5344CB8AC3E}">
        <p14:creationId xmlns:p14="http://schemas.microsoft.com/office/powerpoint/2010/main" val="209643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how</a:t>
            </a:r>
            <a:r>
              <a:rPr lang="en-US" baseline="0" dirty="0" smtClean="0"/>
              <a:t> SCC spent its money for the last complete academic year. </a:t>
            </a:r>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12</a:t>
            </a:fld>
            <a:endParaRPr lang="en-US" dirty="0"/>
          </a:p>
        </p:txBody>
      </p:sp>
    </p:spTree>
    <p:extLst>
      <p:ext uri="{BB962C8B-B14F-4D97-AF65-F5344CB8AC3E}">
        <p14:creationId xmlns:p14="http://schemas.microsoft.com/office/powerpoint/2010/main" val="127585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draft that clears gopher colonies due to the chimney on one hole being taller than the rest.  </a:t>
            </a:r>
            <a:endParaRPr lang="en-US" sz="1400" dirty="0" smtClean="0"/>
          </a:p>
          <a:p>
            <a:r>
              <a:rPr lang="en-US" dirty="0" smtClean="0"/>
              <a:t>$3.6M increases</a:t>
            </a:r>
          </a:p>
          <a:p>
            <a:endParaRPr lang="en-US" dirty="0" smtClean="0"/>
          </a:p>
          <a:p>
            <a:endParaRPr lang="en-US" dirty="0" smtClean="0"/>
          </a:p>
          <a:p>
            <a:r>
              <a:rPr lang="en-US" sz="1200" b="0" i="0" u="none" strike="noStrike" kern="1200" dirty="0" smtClean="0">
                <a:solidFill>
                  <a:schemeClr val="tx1"/>
                </a:solidFill>
                <a:effectLst/>
                <a:latin typeface="+mn-lt"/>
                <a:ea typeface="+mn-ea"/>
                <a:cs typeface="+mn-cs"/>
              </a:rPr>
              <a:t>Reduction in AH spending</a:t>
            </a:r>
            <a:r>
              <a:rPr lang="en-US" dirty="0" smtClean="0"/>
              <a:t> </a:t>
            </a:r>
            <a:r>
              <a:rPr lang="en-US" sz="1200" b="0" i="0" u="none" strike="noStrike" kern="1200" dirty="0" smtClean="0">
                <a:solidFill>
                  <a:schemeClr val="tx1"/>
                </a:solidFill>
                <a:effectLst/>
                <a:latin typeface="+mn-lt"/>
                <a:ea typeface="+mn-ea"/>
                <a:cs typeface="+mn-cs"/>
              </a:rPr>
              <a:t>300,000 Dean of Extended Learning </a:t>
            </a:r>
            <a:r>
              <a:rPr lang="en-US" dirty="0" smtClean="0"/>
              <a:t> </a:t>
            </a:r>
            <a:r>
              <a:rPr lang="en-US" sz="1200" b="0" i="0" u="none" strike="noStrike" kern="1200" dirty="0" smtClean="0">
                <a:solidFill>
                  <a:schemeClr val="tx1"/>
                </a:solidFill>
                <a:effectLst/>
                <a:latin typeface="+mn-lt"/>
                <a:ea typeface="+mn-ea"/>
                <a:cs typeface="+mn-cs"/>
              </a:rPr>
              <a:t>100,000 Telephone savings </a:t>
            </a:r>
            <a:r>
              <a:rPr lang="en-US" dirty="0" smtClean="0"/>
              <a:t> </a:t>
            </a:r>
            <a:r>
              <a:rPr lang="en-US" sz="1200" b="0" i="0" u="none" strike="noStrike" kern="1200" dirty="0" smtClean="0">
                <a:solidFill>
                  <a:schemeClr val="tx1"/>
                </a:solidFill>
                <a:effectLst/>
                <a:latin typeface="+mn-lt"/>
                <a:ea typeface="+mn-ea"/>
                <a:cs typeface="+mn-cs"/>
              </a:rPr>
              <a:t>25,000 Increase in Running Start income</a:t>
            </a:r>
            <a:r>
              <a:rPr lang="en-US" dirty="0" smtClean="0"/>
              <a:t> </a:t>
            </a:r>
            <a:r>
              <a:rPr lang="en-US" sz="1200" b="0" i="0" u="none" strike="noStrike" kern="1200" dirty="0" smtClean="0">
                <a:solidFill>
                  <a:schemeClr val="tx1"/>
                </a:solidFill>
                <a:effectLst/>
                <a:latin typeface="+mn-lt"/>
                <a:ea typeface="+mn-ea"/>
                <a:cs typeface="+mn-cs"/>
              </a:rPr>
              <a:t>300,000 Transfer from Running Start to operating account to offset </a:t>
            </a:r>
            <a:r>
              <a:rPr lang="en-US" dirty="0" smtClean="0"/>
              <a:t> </a:t>
            </a:r>
            <a:r>
              <a:rPr lang="en-US" sz="1200" b="0" i="0" u="none" strike="noStrike" kern="1200" dirty="0" smtClean="0">
                <a:solidFill>
                  <a:schemeClr val="tx1"/>
                </a:solidFill>
                <a:effectLst/>
                <a:latin typeface="+mn-lt"/>
                <a:ea typeface="+mn-ea"/>
                <a:cs typeface="+mn-cs"/>
              </a:rPr>
              <a:t>200,000 Transfer from </a:t>
            </a:r>
            <a:r>
              <a:rPr lang="en-US" sz="1200" b="0" i="0" u="none" strike="noStrike" kern="1200" dirty="0" err="1" smtClean="0">
                <a:solidFill>
                  <a:schemeClr val="tx1"/>
                </a:solidFill>
                <a:effectLst/>
                <a:latin typeface="+mn-lt"/>
                <a:ea typeface="+mn-ea"/>
                <a:cs typeface="+mn-cs"/>
              </a:rPr>
              <a:t>IEP</a:t>
            </a:r>
            <a:r>
              <a:rPr lang="en-US" sz="1200" b="0" i="0" u="none" strike="noStrike" kern="1200" dirty="0" smtClean="0">
                <a:solidFill>
                  <a:schemeClr val="tx1"/>
                </a:solidFill>
                <a:effectLst/>
                <a:latin typeface="+mn-lt"/>
                <a:ea typeface="+mn-ea"/>
                <a:cs typeface="+mn-cs"/>
              </a:rPr>
              <a:t> to operating account to offset </a:t>
            </a:r>
            <a:r>
              <a:rPr lang="en-US" dirty="0" smtClean="0"/>
              <a:t> </a:t>
            </a:r>
            <a:r>
              <a:rPr lang="en-US" sz="1200" b="0" i="0" u="none" strike="noStrike" kern="1200" dirty="0" smtClean="0">
                <a:solidFill>
                  <a:schemeClr val="tx1"/>
                </a:solidFill>
                <a:effectLst/>
                <a:latin typeface="+mn-lt"/>
                <a:ea typeface="+mn-ea"/>
                <a:cs typeface="+mn-cs"/>
              </a:rPr>
              <a:t>95,000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13</a:t>
            </a:fld>
            <a:endParaRPr lang="en-US" dirty="0"/>
          </a:p>
        </p:txBody>
      </p:sp>
    </p:spTree>
    <p:extLst>
      <p:ext uri="{BB962C8B-B14F-4D97-AF65-F5344CB8AC3E}">
        <p14:creationId xmlns:p14="http://schemas.microsoft.com/office/powerpoint/2010/main" val="249100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0A75CD-B79E-4255-81BB-23CA61EA068A}" type="slidenum">
              <a:rPr lang="en-US" smtClean="0"/>
              <a:t>15</a:t>
            </a:fld>
            <a:endParaRPr lang="en-US" dirty="0"/>
          </a:p>
        </p:txBody>
      </p:sp>
    </p:spTree>
    <p:extLst>
      <p:ext uri="{BB962C8B-B14F-4D97-AF65-F5344CB8AC3E}">
        <p14:creationId xmlns:p14="http://schemas.microsoft.com/office/powerpoint/2010/main" val="143259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0A75CD-B79E-4255-81BB-23CA61EA068A}" type="slidenum">
              <a:rPr lang="en-US" smtClean="0"/>
              <a:t>20</a:t>
            </a:fld>
            <a:endParaRPr lang="en-US" dirty="0"/>
          </a:p>
        </p:txBody>
      </p:sp>
    </p:spTree>
    <p:extLst>
      <p:ext uri="{BB962C8B-B14F-4D97-AF65-F5344CB8AC3E}">
        <p14:creationId xmlns:p14="http://schemas.microsoft.com/office/powerpoint/2010/main" val="267595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buFont typeface="Wingdings" panose="05000000000000000000" pitchFamily="2" charset="2"/>
              <a:buChar char="Ø"/>
            </a:pPr>
            <a:r>
              <a:rPr lang="en-US" dirty="0" smtClean="0">
                <a:cs typeface="Arial" pitchFamily="34" charset="0"/>
              </a:rPr>
              <a:t>House budget* includes: </a:t>
            </a:r>
          </a:p>
          <a:p>
            <a:pPr lvl="2" indent="-457200">
              <a:buFont typeface="Wingdings" panose="05000000000000000000" pitchFamily="2" charset="2"/>
              <a:buChar char="Ø"/>
            </a:pPr>
            <a:r>
              <a:rPr lang="en-US" dirty="0" smtClean="0">
                <a:cs typeface="Arial" pitchFamily="34" charset="0"/>
              </a:rPr>
              <a:t>Regional pay increase and 3% salary increase (65% - 75% funded)</a:t>
            </a:r>
          </a:p>
          <a:p>
            <a:pPr lvl="2" indent="-457200">
              <a:buFont typeface="Wingdings" panose="05000000000000000000" pitchFamily="2" charset="2"/>
              <a:buChar char="Ø"/>
            </a:pPr>
            <a:r>
              <a:rPr lang="en-US" dirty="0" smtClean="0">
                <a:cs typeface="Arial" pitchFamily="34" charset="0"/>
              </a:rPr>
              <a:t>Money for guided pathways ($1.5M for Central) </a:t>
            </a:r>
          </a:p>
          <a:p>
            <a:pPr lvl="2" indent="-457200">
              <a:buFont typeface="Wingdings" panose="05000000000000000000" pitchFamily="2" charset="2"/>
              <a:buChar char="Ø"/>
            </a:pPr>
            <a:r>
              <a:rPr lang="en-US" dirty="0" smtClean="0">
                <a:cs typeface="Arial" pitchFamily="34" charset="0"/>
              </a:rPr>
              <a:t>Nurse Educator Salary increase (perhaps $1.5M for the Seattle district) </a:t>
            </a:r>
          </a:p>
          <a:p>
            <a:pPr lvl="2" indent="-457200">
              <a:buFont typeface="Wingdings" panose="05000000000000000000" pitchFamily="2" charset="2"/>
              <a:buChar char="Ø"/>
            </a:pPr>
            <a:r>
              <a:rPr lang="en-US" dirty="0" smtClean="0">
                <a:cs typeface="Arial" pitchFamily="34" charset="0"/>
              </a:rPr>
              <a:t>Tuition increase of 2.2% (minus 1% for </a:t>
            </a:r>
            <a:r>
              <a:rPr lang="en-US" dirty="0" err="1" smtClean="0">
                <a:cs typeface="Arial" pitchFamily="34" charset="0"/>
              </a:rPr>
              <a:t>ctcLink</a:t>
            </a:r>
            <a:r>
              <a:rPr lang="en-US" dirty="0" smtClean="0">
                <a:cs typeface="Arial" pitchFamily="34" charset="0"/>
              </a:rPr>
              <a:t>)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23</a:t>
            </a:fld>
            <a:endParaRPr lang="en-US" dirty="0"/>
          </a:p>
        </p:txBody>
      </p:sp>
    </p:spTree>
    <p:extLst>
      <p:ext uri="{BB962C8B-B14F-4D97-AF65-F5344CB8AC3E}">
        <p14:creationId xmlns:p14="http://schemas.microsoft.com/office/powerpoint/2010/main" val="344865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buFont typeface="Wingdings" panose="05000000000000000000" pitchFamily="2" charset="2"/>
              <a:buChar char="Ø"/>
            </a:pPr>
            <a:r>
              <a:rPr lang="en-US" dirty="0" smtClean="0">
                <a:cs typeface="Arial" pitchFamily="34" charset="0"/>
              </a:rPr>
              <a:t>House budget* includes: </a:t>
            </a:r>
          </a:p>
          <a:p>
            <a:pPr lvl="2" indent="-457200">
              <a:buFont typeface="Wingdings" panose="05000000000000000000" pitchFamily="2" charset="2"/>
              <a:buChar char="Ø"/>
            </a:pPr>
            <a:r>
              <a:rPr lang="en-US" dirty="0" smtClean="0">
                <a:cs typeface="Arial" pitchFamily="34" charset="0"/>
              </a:rPr>
              <a:t>Regional pay increase and 3% salary increase (65% - 75% funded)</a:t>
            </a:r>
          </a:p>
          <a:p>
            <a:pPr lvl="2" indent="-457200">
              <a:buFont typeface="Wingdings" panose="05000000000000000000" pitchFamily="2" charset="2"/>
              <a:buChar char="Ø"/>
            </a:pPr>
            <a:r>
              <a:rPr lang="en-US" dirty="0" smtClean="0">
                <a:cs typeface="Arial" pitchFamily="34" charset="0"/>
              </a:rPr>
              <a:t>Money for guided pathways ($1.5M for Central) </a:t>
            </a:r>
          </a:p>
          <a:p>
            <a:pPr lvl="2" indent="-457200">
              <a:buFont typeface="Wingdings" panose="05000000000000000000" pitchFamily="2" charset="2"/>
              <a:buChar char="Ø"/>
            </a:pPr>
            <a:r>
              <a:rPr lang="en-US" dirty="0" smtClean="0">
                <a:cs typeface="Arial" pitchFamily="34" charset="0"/>
              </a:rPr>
              <a:t>Nurse Educator Salary increase (perhaps $1.5M for the Seattle district) </a:t>
            </a:r>
          </a:p>
          <a:p>
            <a:pPr lvl="2" indent="-457200">
              <a:buFont typeface="Wingdings" panose="05000000000000000000" pitchFamily="2" charset="2"/>
              <a:buChar char="Ø"/>
            </a:pPr>
            <a:r>
              <a:rPr lang="en-US" dirty="0" smtClean="0">
                <a:cs typeface="Arial" pitchFamily="34" charset="0"/>
              </a:rPr>
              <a:t>Tuition increase of 2.2% (minus 1% for </a:t>
            </a:r>
            <a:r>
              <a:rPr lang="en-US" dirty="0" err="1" smtClean="0">
                <a:cs typeface="Arial" pitchFamily="34" charset="0"/>
              </a:rPr>
              <a:t>ctcLink</a:t>
            </a:r>
            <a:r>
              <a:rPr lang="en-US" dirty="0" smtClean="0">
                <a:cs typeface="Arial" pitchFamily="34" charset="0"/>
              </a:rPr>
              <a:t>)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24</a:t>
            </a:fld>
            <a:endParaRPr lang="en-US" dirty="0"/>
          </a:p>
        </p:txBody>
      </p:sp>
    </p:spTree>
    <p:extLst>
      <p:ext uri="{BB962C8B-B14F-4D97-AF65-F5344CB8AC3E}">
        <p14:creationId xmlns:p14="http://schemas.microsoft.com/office/powerpoint/2010/main" val="235585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2719578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operating balance</a:t>
            </a:r>
            <a:r>
              <a:rPr lang="en-US" baseline="0" dirty="0" smtClean="0"/>
              <a:t> is referred to as “carry forward” in the district allocation document. </a:t>
            </a:r>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28</a:t>
            </a:fld>
            <a:endParaRPr lang="en-US" dirty="0"/>
          </a:p>
        </p:txBody>
      </p:sp>
    </p:spTree>
    <p:extLst>
      <p:ext uri="{BB962C8B-B14F-4D97-AF65-F5344CB8AC3E}">
        <p14:creationId xmlns:p14="http://schemas.microsoft.com/office/powerpoint/2010/main" val="229620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 in the year after the capital funds are exhausted?</a:t>
            </a:r>
          </a:p>
          <a:p>
            <a:r>
              <a:rPr lang="en-US" dirty="0" smtClean="0"/>
              <a:t>If the tax code allowed it and the colors of money could be mixed then the capital process and the operating budget allocation would be mixed and the buildings would suffer. </a:t>
            </a:r>
          </a:p>
          <a:p>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31</a:t>
            </a:fld>
            <a:endParaRPr lang="en-US" dirty="0"/>
          </a:p>
        </p:txBody>
      </p:sp>
    </p:spTree>
    <p:extLst>
      <p:ext uri="{BB962C8B-B14F-4D97-AF65-F5344CB8AC3E}">
        <p14:creationId xmlns:p14="http://schemas.microsoft.com/office/powerpoint/2010/main" val="92596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Tuition deserves some elaboration. </a:t>
            </a:r>
          </a:p>
          <a:p>
            <a:endParaRPr lang="en-US" dirty="0"/>
          </a:p>
          <a:p>
            <a:r>
              <a:rPr lang="en-US" dirty="0" smtClean="0"/>
              <a:t>People new to the system believe that you can multiply total FTE by tuition rates and come up with </a:t>
            </a:r>
            <a:r>
              <a:rPr lang="en-US" dirty="0"/>
              <a:t>total income. </a:t>
            </a:r>
            <a:r>
              <a:rPr lang="en-US" dirty="0" smtClean="0"/>
              <a:t>5138*4200= 21,579,600. </a:t>
            </a:r>
          </a:p>
          <a:p>
            <a:endParaRPr lang="en-US" dirty="0"/>
          </a:p>
          <a:p>
            <a:r>
              <a:rPr lang="en-US" dirty="0" smtClean="0"/>
              <a:t>Three factors need to be taken into account. </a:t>
            </a:r>
          </a:p>
          <a:p>
            <a:r>
              <a:rPr lang="en-US" dirty="0"/>
              <a:t>First</a:t>
            </a:r>
            <a:r>
              <a:rPr lang="en-US" dirty="0" smtClean="0"/>
              <a:t>, 17% is ABE and many waivers.  ABE tuition is $25/ QTR – very close to zero. </a:t>
            </a:r>
          </a:p>
          <a:p>
            <a:r>
              <a:rPr lang="en-US" dirty="0" smtClean="0"/>
              <a:t>The discount is something like this:  5138-17% = 4264 </a:t>
            </a:r>
            <a:r>
              <a:rPr lang="en-US" dirty="0" err="1" smtClean="0"/>
              <a:t>fte</a:t>
            </a:r>
            <a:r>
              <a:rPr lang="en-US" dirty="0" smtClean="0"/>
              <a:t> = $17.9M </a:t>
            </a:r>
            <a:br>
              <a:rPr lang="en-US" dirty="0" smtClean="0"/>
            </a:br>
            <a:endParaRPr lang="en-US" dirty="0" smtClean="0"/>
          </a:p>
          <a:p>
            <a:r>
              <a:rPr lang="en-US" dirty="0" smtClean="0"/>
              <a:t>Second, </a:t>
            </a:r>
            <a:r>
              <a:rPr lang="en-US" dirty="0"/>
              <a:t>27% of tuition goes somewhere else. See </a:t>
            </a:r>
            <a:r>
              <a:rPr lang="en-US" dirty="0" smtClean="0"/>
              <a:t>slide.</a:t>
            </a:r>
          </a:p>
          <a:p>
            <a:r>
              <a:rPr lang="en-US" dirty="0" smtClean="0"/>
              <a:t>The further </a:t>
            </a:r>
            <a:r>
              <a:rPr lang="en-US" dirty="0"/>
              <a:t>27% </a:t>
            </a:r>
            <a:r>
              <a:rPr lang="en-US" dirty="0" smtClean="0"/>
              <a:t>discount looks something like this: $17.9M-27% </a:t>
            </a:r>
            <a:r>
              <a:rPr lang="en-US" dirty="0"/>
              <a:t>= $</a:t>
            </a:r>
            <a:r>
              <a:rPr lang="en-US" dirty="0" smtClean="0"/>
              <a:t>13.07M</a:t>
            </a:r>
          </a:p>
          <a:p>
            <a:endParaRPr lang="en-US" dirty="0"/>
          </a:p>
          <a:p>
            <a:r>
              <a:rPr lang="en-US" dirty="0" smtClean="0"/>
              <a:t>This is just 60% of the theoretical maximum tuition collection. </a:t>
            </a:r>
          </a:p>
          <a:p>
            <a:endParaRPr lang="en-US" dirty="0"/>
          </a:p>
          <a:p>
            <a:endParaRPr lang="en-US" dirty="0"/>
          </a:p>
        </p:txBody>
      </p:sp>
      <p:sp>
        <p:nvSpPr>
          <p:cNvPr id="4" name="Slide Number Placeholder 3"/>
          <p:cNvSpPr>
            <a:spLocks noGrp="1"/>
          </p:cNvSpPr>
          <p:nvPr>
            <p:ph type="sldNum" sz="quarter" idx="10"/>
          </p:nvPr>
        </p:nvSpPr>
        <p:spPr/>
        <p:txBody>
          <a:bodyPr/>
          <a:lstStyle/>
          <a:p>
            <a:fld id="{1F0A75CD-B79E-4255-81BB-23CA61EA068A}" type="slidenum">
              <a:rPr lang="en-US" smtClean="0"/>
              <a:t>4</a:t>
            </a:fld>
            <a:endParaRPr lang="en-US" dirty="0"/>
          </a:p>
        </p:txBody>
      </p:sp>
    </p:spTree>
    <p:extLst>
      <p:ext uri="{BB962C8B-B14F-4D97-AF65-F5344CB8AC3E}">
        <p14:creationId xmlns:p14="http://schemas.microsoft.com/office/powerpoint/2010/main" val="8626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0A75CD-B79E-4255-81BB-23CA61EA068A}" type="slidenum">
              <a:rPr lang="en-US" smtClean="0"/>
              <a:t>6</a:t>
            </a:fld>
            <a:endParaRPr lang="en-US" dirty="0"/>
          </a:p>
        </p:txBody>
      </p:sp>
    </p:spTree>
    <p:extLst>
      <p:ext uri="{BB962C8B-B14F-4D97-AF65-F5344CB8AC3E}">
        <p14:creationId xmlns:p14="http://schemas.microsoft.com/office/powerpoint/2010/main" val="256142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0A75CD-B79E-4255-81BB-23CA61EA068A}" type="slidenum">
              <a:rPr lang="en-US" smtClean="0"/>
              <a:t>7</a:t>
            </a:fld>
            <a:endParaRPr lang="en-US" dirty="0"/>
          </a:p>
        </p:txBody>
      </p:sp>
    </p:spTree>
    <p:extLst>
      <p:ext uri="{BB962C8B-B14F-4D97-AF65-F5344CB8AC3E}">
        <p14:creationId xmlns:p14="http://schemas.microsoft.com/office/powerpoint/2010/main" val="75897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21/24.4 = 14%</a:t>
            </a:r>
            <a:r>
              <a:rPr lang="en-US" baseline="0" dirty="0" smtClean="0"/>
              <a:t> higher instructional effort to serve the same number of students. </a:t>
            </a:r>
            <a:endParaRPr lang="en-US" dirty="0" smtClean="0"/>
          </a:p>
          <a:p>
            <a:endParaRPr lang="en-US" dirty="0"/>
          </a:p>
        </p:txBody>
      </p:sp>
      <p:sp>
        <p:nvSpPr>
          <p:cNvPr id="4" name="Slide Number Placeholder 3"/>
          <p:cNvSpPr>
            <a:spLocks noGrp="1"/>
          </p:cNvSpPr>
          <p:nvPr>
            <p:ph type="sldNum" sz="quarter" idx="10"/>
          </p:nvPr>
        </p:nvSpPr>
        <p:spPr/>
        <p:txBody>
          <a:bodyPr/>
          <a:lstStyle/>
          <a:p>
            <a:fld id="{1F0A75CD-B79E-4255-81BB-23CA61EA068A}" type="slidenum">
              <a:rPr lang="en-US" smtClean="0"/>
              <a:t>8</a:t>
            </a:fld>
            <a:endParaRPr lang="en-US" dirty="0"/>
          </a:p>
        </p:txBody>
      </p:sp>
    </p:spTree>
    <p:extLst>
      <p:ext uri="{BB962C8B-B14F-4D97-AF65-F5344CB8AC3E}">
        <p14:creationId xmlns:p14="http://schemas.microsoft.com/office/powerpoint/2010/main" val="410979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sign post. </a:t>
            </a:r>
          </a:p>
          <a:p>
            <a:endParaRPr lang="en-US" dirty="0" smtClean="0"/>
          </a:p>
          <a:p>
            <a:pPr marL="228600" indent="-228600">
              <a:buAutoNum type="arabicPeriod"/>
            </a:pPr>
            <a:r>
              <a:rPr lang="en-US" dirty="0" smtClean="0"/>
              <a:t>Sources of funds in the operating budget</a:t>
            </a:r>
          </a:p>
          <a:p>
            <a:pPr marL="228600" indent="-228600">
              <a:buAutoNum type="arabicPeriod"/>
            </a:pPr>
            <a:r>
              <a:rPr lang="en-US" dirty="0" smtClean="0"/>
              <a:t>where the money goes </a:t>
            </a:r>
          </a:p>
          <a:p>
            <a:pPr marL="228600" indent="-228600">
              <a:buAutoNum type="arabicPeriod"/>
            </a:pPr>
            <a:r>
              <a:rPr lang="en-US" dirty="0" smtClean="0"/>
              <a:t>The budget this year. </a:t>
            </a:r>
          </a:p>
          <a:p>
            <a:r>
              <a:rPr lang="en-US" dirty="0" smtClean="0"/>
              <a:t>4. Budget planning for next year.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9</a:t>
            </a:fld>
            <a:endParaRPr lang="en-US" dirty="0"/>
          </a:p>
        </p:txBody>
      </p:sp>
    </p:spTree>
    <p:extLst>
      <p:ext uri="{BB962C8B-B14F-4D97-AF65-F5344CB8AC3E}">
        <p14:creationId xmlns:p14="http://schemas.microsoft.com/office/powerpoint/2010/main" val="309923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data</a:t>
            </a:r>
            <a:r>
              <a:rPr lang="en-US" baseline="0" dirty="0" smtClean="0"/>
              <a:t> from colleges around the state. </a:t>
            </a:r>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10</a:t>
            </a:fld>
            <a:endParaRPr lang="en-US" dirty="0"/>
          </a:p>
        </p:txBody>
      </p:sp>
    </p:spTree>
    <p:extLst>
      <p:ext uri="{BB962C8B-B14F-4D97-AF65-F5344CB8AC3E}">
        <p14:creationId xmlns:p14="http://schemas.microsoft.com/office/powerpoint/2010/main" val="174932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how</a:t>
            </a:r>
            <a:r>
              <a:rPr lang="en-US" baseline="0" dirty="0" smtClean="0"/>
              <a:t> SCC spent its money for the last complete academic year. </a:t>
            </a:r>
            <a:endParaRPr lang="en-US" dirty="0"/>
          </a:p>
        </p:txBody>
      </p:sp>
      <p:sp>
        <p:nvSpPr>
          <p:cNvPr id="4" name="Slide Number Placeholder 3"/>
          <p:cNvSpPr>
            <a:spLocks noGrp="1"/>
          </p:cNvSpPr>
          <p:nvPr>
            <p:ph type="sldNum" sz="quarter" idx="10"/>
          </p:nvPr>
        </p:nvSpPr>
        <p:spPr/>
        <p:txBody>
          <a:bodyPr/>
          <a:lstStyle/>
          <a:p>
            <a:pPr>
              <a:defRPr/>
            </a:pPr>
            <a:fld id="{E544EECF-886D-4FD4-9563-25ABF7A382F7}" type="slidenum">
              <a:rPr lang="en-US" smtClean="0"/>
              <a:pPr>
                <a:defRPr/>
              </a:pPr>
              <a:t>11</a:t>
            </a:fld>
            <a:endParaRPr lang="en-US" dirty="0"/>
          </a:p>
        </p:txBody>
      </p:sp>
    </p:spTree>
    <p:extLst>
      <p:ext uri="{BB962C8B-B14F-4D97-AF65-F5344CB8AC3E}">
        <p14:creationId xmlns:p14="http://schemas.microsoft.com/office/powerpoint/2010/main" val="55351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a:defRPr/>
            </a:pPr>
            <a:fld id="{D6645562-EB19-41CE-8447-D877B02B50D4}" type="datetimeFigureOut">
              <a:rPr lang="en-US" smtClean="0"/>
              <a:pPr>
                <a:defRPr/>
              </a:pPr>
              <a:t>5/2/2019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446D27B0-0C0E-4550-A8C0-6964DDE5E6B5}" type="slidenum">
              <a:rPr lang="en-US" smtClean="0"/>
              <a:pPr>
                <a:defRPr/>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EDE2EA-9B19-44F6-9064-B0D8AAE4EACA}" type="datetimeFigureOut">
              <a:rPr lang="en-US" smtClean="0"/>
              <a:pPr>
                <a:defRPr/>
              </a:pPr>
              <a:t>5/2/2019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3BB34A5-79BF-4870-AE3F-04EFE56460E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10999A-0D50-4745-9C88-88039801DDB7}" type="datetimeFigureOut">
              <a:rPr lang="en-US" smtClean="0"/>
              <a:pPr>
                <a:defRPr/>
              </a:pPr>
              <a:t>5/2/2019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F68F331-8A69-49C4-9FEC-388B44AAAF3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906DD6-0F1D-4DFD-852B-234ABA7BDE04}" type="datetimeFigureOut">
              <a:rPr lang="en-US" smtClean="0"/>
              <a:pPr>
                <a:defRPr/>
              </a:pPr>
              <a:t>5/2/2019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8A8C26-58F7-4DD4-97D5-783AA8DF7A9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a:defRPr/>
            </a:pPr>
            <a:fld id="{1098E18F-F1A1-4B50-AB90-DA047D1BEF66}" type="datetimeFigureOut">
              <a:rPr lang="en-US" smtClean="0"/>
              <a:pPr>
                <a:defRPr/>
              </a:pPr>
              <a:t>5/2/2019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133C9E1-6C5E-4FD9-B97E-90F6A3AB3DB0}" type="slidenum">
              <a:rPr lang="en-US" smtClean="0"/>
              <a:pPr>
                <a:defRPr/>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E95F0CB-F85E-45AA-BF5B-540D41151F41}" type="datetimeFigureOut">
              <a:rPr lang="en-US" smtClean="0"/>
              <a:pPr>
                <a:defRPr/>
              </a:pPr>
              <a:t>5/2/2019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CF48388-0571-4A6F-A901-707C6B3E4D2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8AE5ABF-7D03-4A0C-9AAF-F198929DEA38}" type="datetimeFigureOut">
              <a:rPr lang="en-US" smtClean="0"/>
              <a:pPr>
                <a:defRPr/>
              </a:pPr>
              <a:t>5/2/2019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954ED32-3771-47BB-94CD-AD90A588C7C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AFCDC41-AD8E-458A-97A1-984684502D6C}" type="datetimeFigureOut">
              <a:rPr lang="en-US" smtClean="0"/>
              <a:pPr>
                <a:defRPr/>
              </a:pPr>
              <a:t>5/2/2019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05F6A38-7FAB-46E4-BCC1-6F6C082E12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pPr>
              <a:defRPr/>
            </a:pPr>
            <a:fld id="{3F6FF2BF-81E1-42F5-9D6D-541A7F84FC23}" type="datetimeFigureOut">
              <a:rPr lang="en-US" smtClean="0"/>
              <a:pPr>
                <a:defRPr/>
              </a:pPr>
              <a:t>5/2/2019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CE02A47-9DF6-4746-8AD5-5748E78E72C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691A7FE-FD9B-428A-898B-3B295C8F74DB}" type="datetimeFigureOut">
              <a:rPr lang="en-US" smtClean="0"/>
              <a:pPr>
                <a:defRPr/>
              </a:pPr>
              <a:t>5/2/2019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94D9CE-FDBD-456B-9A7E-FDE3D20A218A}" type="slidenum">
              <a:rPr lang="en-US" smtClean="0"/>
              <a:pPr>
                <a:defRPr/>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pPr>
              <a:defRPr/>
            </a:pPr>
            <a:fld id="{2BA493AC-57AA-48C1-9367-C827838EBCA9}" type="datetimeFigureOut">
              <a:rPr lang="en-US" smtClean="0"/>
              <a:pPr>
                <a:defRPr/>
              </a:pPr>
              <a:t>5/2/2019</a:t>
            </a:fld>
            <a:endParaRPr lang="en-US" dirty="0"/>
          </a:p>
        </p:txBody>
      </p:sp>
      <p:sp>
        <p:nvSpPr>
          <p:cNvPr id="7" name="Slide Number Placeholder 6"/>
          <p:cNvSpPr>
            <a:spLocks noGrp="1"/>
          </p:cNvSpPr>
          <p:nvPr>
            <p:ph type="sldNum" sz="quarter" idx="12"/>
          </p:nvPr>
        </p:nvSpPr>
        <p:spPr/>
        <p:txBody>
          <a:bodyPr/>
          <a:lstStyle/>
          <a:p>
            <a:pPr>
              <a:defRPr/>
            </a:pPr>
            <a:fld id="{AFADCECC-5A2E-479A-9F56-FE9075C0DE8C}" type="slidenum">
              <a:rPr lang="en-US" smtClean="0"/>
              <a:pPr>
                <a:defRPr/>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5921724B-B92A-4573-8B6F-95F08419EADA}" type="datetimeFigureOut">
              <a:rPr lang="en-US" smtClean="0"/>
              <a:pPr>
                <a:defRPr/>
              </a:pPr>
              <a:t>5/2/2019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63E39BF8-2068-4B74-82A9-6833282E9F91}" type="slidenum">
              <a:rPr lang="en-US" smtClean="0"/>
              <a:pPr>
                <a:defRPr/>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omments" Target="../comments/comment3.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fm.wa.gov/budget/instructions/capinst/17-27capinstr/chapter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61122" y="2198847"/>
            <a:ext cx="8401878" cy="2057400"/>
          </a:xfrm>
          <a:prstGeom prst="rect">
            <a:avLst/>
          </a:prstGeom>
          <a:noFill/>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fontAlgn="auto">
              <a:spcAft>
                <a:spcPts val="0"/>
              </a:spcAft>
            </a:pPr>
            <a:r>
              <a:rPr lang="en-US" sz="2400" b="1" dirty="0" smtClean="0">
                <a:ln w="12700" cmpd="sng">
                  <a:solidFill>
                    <a:schemeClr val="tx1">
                      <a:alpha val="70000"/>
                    </a:schemeClr>
                  </a:solidFill>
                  <a:prstDash val="solid"/>
                </a:ln>
                <a:solidFill>
                  <a:srgbClr val="65843C"/>
                </a:solidFill>
                <a:effectLst>
                  <a:glow rad="53100">
                    <a:schemeClr val="accent6">
                      <a:satMod val="180000"/>
                      <a:alpha val="30000"/>
                    </a:schemeClr>
                  </a:glow>
                  <a:innerShdw blurRad="63500" dist="50800" dir="8100000">
                    <a:prstClr val="black">
                      <a:alpha val="50000"/>
                    </a:prstClr>
                  </a:innerShdw>
                </a:effectLst>
                <a:latin typeface="Book Antiqua" pitchFamily="18" charset="0"/>
              </a:rPr>
              <a:t>SEATTLE CENTRAL COLLEGE</a:t>
            </a:r>
            <a:r>
              <a:rPr lang="en-US" sz="3200" b="1" dirty="0" smtClean="0">
                <a:ln w="12700" cmpd="sng">
                  <a:solidFill>
                    <a:schemeClr val="tx1">
                      <a:alpha val="70000"/>
                    </a:schemeClr>
                  </a:solidFill>
                  <a:prstDash val="solid"/>
                </a:ln>
                <a:solidFill>
                  <a:srgbClr val="65843C"/>
                </a:solidFill>
                <a:effectLst>
                  <a:glow rad="53100">
                    <a:schemeClr val="accent6">
                      <a:satMod val="180000"/>
                      <a:alpha val="30000"/>
                    </a:schemeClr>
                  </a:glow>
                  <a:innerShdw blurRad="63500" dist="50800" dir="8100000">
                    <a:prstClr val="black">
                      <a:alpha val="50000"/>
                    </a:prstClr>
                  </a:innerShdw>
                </a:effectLst>
                <a:latin typeface="Book Antiqua" pitchFamily="18" charset="0"/>
              </a:rPr>
              <a:t/>
            </a:r>
            <a:br>
              <a:rPr lang="en-US" sz="3200" b="1" dirty="0" smtClean="0">
                <a:ln w="12700" cmpd="sng">
                  <a:solidFill>
                    <a:schemeClr val="tx1">
                      <a:alpha val="70000"/>
                    </a:schemeClr>
                  </a:solidFill>
                  <a:prstDash val="solid"/>
                </a:ln>
                <a:solidFill>
                  <a:srgbClr val="65843C"/>
                </a:solidFill>
                <a:effectLst>
                  <a:glow rad="53100">
                    <a:schemeClr val="accent6">
                      <a:satMod val="180000"/>
                      <a:alpha val="30000"/>
                    </a:schemeClr>
                  </a:glow>
                  <a:innerShdw blurRad="63500" dist="50800" dir="8100000">
                    <a:prstClr val="black">
                      <a:alpha val="50000"/>
                    </a:prstClr>
                  </a:innerShdw>
                </a:effectLst>
                <a:latin typeface="Book Antiqua" pitchFamily="18" charset="0"/>
              </a:rPr>
            </a:br>
            <a:r>
              <a:rPr lang="en-US" sz="3600" b="1" dirty="0" smtClean="0">
                <a:ln w="12700" cmpd="sng">
                  <a:solidFill>
                    <a:schemeClr val="tx1">
                      <a:alpha val="70000"/>
                    </a:schemeClr>
                  </a:solidFill>
                  <a:prstDash val="solid"/>
                </a:ln>
                <a:solidFill>
                  <a:srgbClr val="65843C"/>
                </a:solidFill>
                <a:effectLst>
                  <a:glow rad="53100">
                    <a:schemeClr val="accent6">
                      <a:satMod val="180000"/>
                      <a:alpha val="30000"/>
                    </a:schemeClr>
                  </a:glow>
                  <a:innerShdw blurRad="63500" dist="50800" dir="8100000">
                    <a:prstClr val="black">
                      <a:alpha val="50000"/>
                    </a:prstClr>
                  </a:innerShdw>
                </a:effectLst>
                <a:latin typeface="Book Antiqua" pitchFamily="18" charset="0"/>
              </a:rPr>
              <a:t>Campus Budget Forum</a:t>
            </a:r>
          </a:p>
          <a:p>
            <a:pPr fontAlgn="auto">
              <a:spcAft>
                <a:spcPts val="0"/>
              </a:spcAft>
            </a:pPr>
            <a:r>
              <a:rPr lang="en-US" sz="2400" b="1" dirty="0" smtClean="0">
                <a:ln w="12700" cmpd="sng">
                  <a:solidFill>
                    <a:schemeClr val="tx1">
                      <a:alpha val="70000"/>
                    </a:schemeClr>
                  </a:solidFill>
                  <a:prstDash val="solid"/>
                </a:ln>
                <a:solidFill>
                  <a:srgbClr val="65843C"/>
                </a:solidFill>
                <a:effectLst>
                  <a:glow rad="53100">
                    <a:schemeClr val="accent6">
                      <a:satMod val="180000"/>
                      <a:alpha val="30000"/>
                    </a:schemeClr>
                  </a:glow>
                  <a:innerShdw blurRad="63500" dist="50800" dir="8100000">
                    <a:prstClr val="black">
                      <a:alpha val="50000"/>
                    </a:prstClr>
                  </a:innerShdw>
                </a:effectLst>
                <a:latin typeface="Book Antiqua" pitchFamily="18" charset="0"/>
              </a:rPr>
              <a:t>Fiscal Year 2019-2020</a:t>
            </a:r>
            <a:endParaRPr lang="en-US" sz="2400" dirty="0">
              <a:ln w="12700" cmpd="sng">
                <a:solidFill>
                  <a:schemeClr val="tx1">
                    <a:alpha val="70000"/>
                  </a:schemeClr>
                </a:solidFill>
                <a:prstDash val="solid"/>
              </a:ln>
              <a:solidFill>
                <a:srgbClr val="65843C"/>
              </a:solidFill>
            </a:endParaRPr>
          </a:p>
        </p:txBody>
      </p:sp>
      <p:pic>
        <p:nvPicPr>
          <p:cNvPr id="11" name="Picture 10"/>
          <p:cNvPicPr>
            <a:picLocks noChangeAspect="1"/>
          </p:cNvPicPr>
          <p:nvPr/>
        </p:nvPicPr>
        <p:blipFill>
          <a:blip r:embed="rId2"/>
          <a:stretch>
            <a:fillRect/>
          </a:stretch>
        </p:blipFill>
        <p:spPr>
          <a:xfrm>
            <a:off x="6683676" y="6260474"/>
            <a:ext cx="2079323" cy="428458"/>
          </a:xfrm>
          <a:prstGeom prst="rect">
            <a:avLst/>
          </a:prstGeom>
        </p:spPr>
      </p:pic>
      <p:pic>
        <p:nvPicPr>
          <p:cNvPr id="12" name="Picture 11"/>
          <p:cNvPicPr>
            <a:picLocks noChangeAspect="1"/>
          </p:cNvPicPr>
          <p:nvPr/>
        </p:nvPicPr>
        <p:blipFill>
          <a:blip r:embed="rId3"/>
          <a:stretch>
            <a:fillRect/>
          </a:stretch>
        </p:blipFill>
        <p:spPr>
          <a:xfrm>
            <a:off x="6019800" y="400145"/>
            <a:ext cx="2743201" cy="1692964"/>
          </a:xfrm>
          <a:prstGeom prst="rect">
            <a:avLst/>
          </a:prstGeom>
        </p:spPr>
      </p:pic>
      <p:pic>
        <p:nvPicPr>
          <p:cNvPr id="13" name="Picture 12"/>
          <p:cNvPicPr>
            <a:picLocks noChangeAspect="1"/>
          </p:cNvPicPr>
          <p:nvPr/>
        </p:nvPicPr>
        <p:blipFill>
          <a:blip r:embed="rId4"/>
          <a:stretch>
            <a:fillRect/>
          </a:stretch>
        </p:blipFill>
        <p:spPr>
          <a:xfrm>
            <a:off x="341244" y="395823"/>
            <a:ext cx="2211456" cy="1697285"/>
          </a:xfrm>
          <a:prstGeom prst="rect">
            <a:avLst/>
          </a:prstGeom>
        </p:spPr>
      </p:pic>
      <p:pic>
        <p:nvPicPr>
          <p:cNvPr id="14" name="Picture 13"/>
          <p:cNvPicPr>
            <a:picLocks noChangeAspect="1"/>
          </p:cNvPicPr>
          <p:nvPr/>
        </p:nvPicPr>
        <p:blipFill>
          <a:blip r:embed="rId5"/>
          <a:stretch>
            <a:fillRect/>
          </a:stretch>
        </p:blipFill>
        <p:spPr>
          <a:xfrm>
            <a:off x="2667000" y="395823"/>
            <a:ext cx="3238500" cy="1697286"/>
          </a:xfrm>
          <a:prstGeom prst="rect">
            <a:avLst/>
          </a:prstGeom>
        </p:spPr>
      </p:pic>
      <p:pic>
        <p:nvPicPr>
          <p:cNvPr id="15" name="Picture 14"/>
          <p:cNvPicPr>
            <a:picLocks noChangeAspect="1"/>
          </p:cNvPicPr>
          <p:nvPr/>
        </p:nvPicPr>
        <p:blipFill>
          <a:blip r:embed="rId6"/>
          <a:stretch>
            <a:fillRect/>
          </a:stretch>
        </p:blipFill>
        <p:spPr>
          <a:xfrm>
            <a:off x="6683675" y="4361985"/>
            <a:ext cx="2079323" cy="1810215"/>
          </a:xfrm>
          <a:prstGeom prst="rect">
            <a:avLst/>
          </a:prstGeom>
        </p:spPr>
      </p:pic>
      <p:pic>
        <p:nvPicPr>
          <p:cNvPr id="17" name="Picture 16"/>
          <p:cNvPicPr>
            <a:picLocks noChangeAspect="1"/>
          </p:cNvPicPr>
          <p:nvPr/>
        </p:nvPicPr>
        <p:blipFill>
          <a:blip r:embed="rId7"/>
          <a:stretch>
            <a:fillRect/>
          </a:stretch>
        </p:blipFill>
        <p:spPr>
          <a:xfrm>
            <a:off x="341244" y="4361986"/>
            <a:ext cx="6211955" cy="2326946"/>
          </a:xfrm>
          <a:prstGeom prst="rect">
            <a:avLst/>
          </a:prstGeom>
        </p:spPr>
      </p:pic>
    </p:spTree>
    <p:extLst>
      <p:ext uri="{BB962C8B-B14F-4D97-AF65-F5344CB8AC3E}">
        <p14:creationId xmlns:p14="http://schemas.microsoft.com/office/powerpoint/2010/main" val="388961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4777"/>
            <a:ext cx="8229600" cy="1136823"/>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dirty="0" smtClean="0">
                <a:solidFill>
                  <a:schemeClr val="tx1"/>
                </a:solidFill>
                <a:latin typeface="+mj-lt"/>
              </a:rPr>
              <a:t>How SBCTC Colleges Spend their Money </a:t>
            </a:r>
            <a:br>
              <a:rPr lang="en-US" sz="2800" dirty="0" smtClean="0">
                <a:solidFill>
                  <a:schemeClr val="tx1"/>
                </a:solidFill>
                <a:latin typeface="+mj-lt"/>
              </a:rPr>
            </a:br>
            <a:r>
              <a:rPr lang="en-US" sz="2800" dirty="0" smtClean="0">
                <a:solidFill>
                  <a:schemeClr val="tx1"/>
                </a:solidFill>
                <a:latin typeface="+mj-lt"/>
              </a:rPr>
              <a:t>General Fund State &amp; Operating Fees</a:t>
            </a:r>
            <a:endParaRPr lang="en-US" sz="2800" dirty="0">
              <a:solidFill>
                <a:schemeClr val="tx1"/>
              </a:solidFill>
              <a:latin typeface="+mj-lt"/>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736270"/>
            <a:ext cx="5887995"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36271"/>
            <a:ext cx="4359275"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914400" y="2092736"/>
            <a:ext cx="3200400" cy="457200"/>
          </a:xfrm>
          <a:prstGeom prst="rect">
            <a:avLst/>
          </a:prstGeom>
          <a:noFill/>
          <a:ln w="9525">
            <a:noFill/>
            <a:miter lim="800000"/>
            <a:headEnd/>
            <a:tailEnd/>
          </a:ln>
        </p:spPr>
        <p:txBody>
          <a:bodyPr/>
          <a:lstStyle/>
          <a:p>
            <a:pPr algn="ctr" eaLnBrk="0" hangingPunct="0">
              <a:spcBef>
                <a:spcPct val="50000"/>
              </a:spcBef>
            </a:pPr>
            <a:r>
              <a:rPr lang="en-US" sz="1800" b="1" dirty="0">
                <a:solidFill>
                  <a:srgbClr val="000000"/>
                </a:solidFill>
                <a:latin typeface="+mj-lt"/>
              </a:rPr>
              <a:t>Expenditures by Program</a:t>
            </a:r>
          </a:p>
        </p:txBody>
      </p:sp>
      <p:sp>
        <p:nvSpPr>
          <p:cNvPr id="8" name="Text Box 5"/>
          <p:cNvSpPr txBox="1">
            <a:spLocks noChangeArrowheads="1"/>
          </p:cNvSpPr>
          <p:nvPr/>
        </p:nvSpPr>
        <p:spPr bwMode="auto">
          <a:xfrm>
            <a:off x="5105400" y="2137979"/>
            <a:ext cx="3200400" cy="366713"/>
          </a:xfrm>
          <a:prstGeom prst="rect">
            <a:avLst/>
          </a:prstGeom>
          <a:noFill/>
          <a:ln w="9525">
            <a:noFill/>
            <a:miter lim="800000"/>
            <a:headEnd/>
            <a:tailEnd/>
          </a:ln>
        </p:spPr>
        <p:txBody>
          <a:bodyPr wrap="square">
            <a:spAutoFit/>
          </a:bodyPr>
          <a:lstStyle/>
          <a:p>
            <a:pPr algn="ctr" eaLnBrk="0" hangingPunct="0">
              <a:spcBef>
                <a:spcPct val="50000"/>
              </a:spcBef>
            </a:pPr>
            <a:r>
              <a:rPr lang="en-US" sz="1800" b="1" dirty="0">
                <a:solidFill>
                  <a:srgbClr val="000000"/>
                </a:solidFill>
                <a:latin typeface="+mj-lt"/>
              </a:rPr>
              <a:t>Types of Expenditures</a:t>
            </a:r>
          </a:p>
        </p:txBody>
      </p:sp>
    </p:spTree>
    <p:extLst>
      <p:ext uri="{BB962C8B-B14F-4D97-AF65-F5344CB8AC3E}">
        <p14:creationId xmlns:p14="http://schemas.microsoft.com/office/powerpoint/2010/main" val="216445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89410" y="1740402"/>
            <a:ext cx="7165181" cy="4417017"/>
          </a:xfrm>
          <a:prstGeom prst="rect">
            <a:avLst/>
          </a:prstGeom>
        </p:spPr>
      </p:pic>
      <p:sp>
        <p:nvSpPr>
          <p:cNvPr id="2"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2017-18 SCC Expenditure by Cost Center </a:t>
            </a:r>
            <a:endParaRPr lang="en-US" sz="3400" dirty="0">
              <a:solidFill>
                <a:schemeClr val="tx1"/>
              </a:solidFill>
              <a:latin typeface="+mj-lt"/>
            </a:endParaRPr>
          </a:p>
        </p:txBody>
      </p:sp>
    </p:spTree>
    <p:extLst>
      <p:ext uri="{BB962C8B-B14F-4D97-AF65-F5344CB8AC3E}">
        <p14:creationId xmlns:p14="http://schemas.microsoft.com/office/powerpoint/2010/main" val="858726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2017-18 SCC Expenditure by Cost Center </a:t>
            </a:r>
            <a:endParaRPr lang="en-US" sz="3400" dirty="0">
              <a:solidFill>
                <a:schemeClr val="tx1"/>
              </a:solidFill>
              <a:latin typeface="+mj-lt"/>
            </a:endParaRPr>
          </a:p>
        </p:txBody>
      </p:sp>
      <p:pic>
        <p:nvPicPr>
          <p:cNvPr id="6" name="Picture 5"/>
          <p:cNvPicPr>
            <a:picLocks noChangeAspect="1"/>
          </p:cNvPicPr>
          <p:nvPr/>
        </p:nvPicPr>
        <p:blipFill>
          <a:blip r:embed="rId3"/>
          <a:stretch>
            <a:fillRect/>
          </a:stretch>
        </p:blipFill>
        <p:spPr>
          <a:xfrm>
            <a:off x="621506" y="1524000"/>
            <a:ext cx="7900988" cy="5063674"/>
          </a:xfrm>
          <a:prstGeom prst="rect">
            <a:avLst/>
          </a:prstGeom>
        </p:spPr>
      </p:pic>
    </p:spTree>
    <p:extLst>
      <p:ext uri="{BB962C8B-B14F-4D97-AF65-F5344CB8AC3E}">
        <p14:creationId xmlns:p14="http://schemas.microsoft.com/office/powerpoint/2010/main" val="887123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28601" y="1700085"/>
            <a:ext cx="8748732" cy="51434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endParaRPr lang="en-US" sz="3300" b="1" dirty="0">
              <a:latin typeface="+mj-lt"/>
            </a:endParaRPr>
          </a:p>
        </p:txBody>
      </p:sp>
      <p:sp>
        <p:nvSpPr>
          <p:cNvPr id="6" name="Rectangle 5"/>
          <p:cNvSpPr>
            <a:spLocks noChangeArrowheads="1"/>
          </p:cNvSpPr>
          <p:nvPr/>
        </p:nvSpPr>
        <p:spPr bwMode="auto">
          <a:xfrm>
            <a:off x="493146" y="1812566"/>
            <a:ext cx="8443933" cy="3323987"/>
          </a:xfrm>
          <a:prstGeom prst="rect">
            <a:avLst/>
          </a:prstGeom>
          <a:noFill/>
          <a:ln w="9525">
            <a:noFill/>
            <a:miter lim="800000"/>
            <a:headEnd/>
            <a:tailEnd/>
          </a:ln>
        </p:spPr>
        <p:txBody>
          <a:bodyPr wrap="square">
            <a:spAutoFit/>
          </a:bodyPr>
          <a:lstStyle/>
          <a:p>
            <a:r>
              <a:rPr lang="en-US" sz="2100" dirty="0">
                <a:latin typeface="+mj-lt"/>
              </a:rPr>
              <a:t>Examples include:</a:t>
            </a:r>
          </a:p>
          <a:p>
            <a:pPr marL="342900" indent="-342900">
              <a:buFont typeface="Arial" panose="020B0604020202020204" pitchFamily="34" charset="0"/>
              <a:buChar char="•"/>
            </a:pPr>
            <a:r>
              <a:rPr lang="en-US" sz="2100" dirty="0">
                <a:latin typeface="+mj-lt"/>
              </a:rPr>
              <a:t>New state allocation model cut to Seattle Central - 	</a:t>
            </a:r>
            <a:r>
              <a:rPr lang="en-US" sz="2100" dirty="0">
                <a:solidFill>
                  <a:srgbClr val="FF0000"/>
                </a:solidFill>
                <a:latin typeface="+mj-lt"/>
              </a:rPr>
              <a:t>-$1,444,000 </a:t>
            </a:r>
          </a:p>
          <a:p>
            <a:pPr marL="342900" indent="-342900">
              <a:buFont typeface="Arial" panose="020B0604020202020204" pitchFamily="34" charset="0"/>
              <a:buChar char="•"/>
            </a:pPr>
            <a:r>
              <a:rPr lang="en-US" sz="2100" dirty="0">
                <a:latin typeface="+mj-lt"/>
              </a:rPr>
              <a:t>Cost of declining enrollment</a:t>
            </a:r>
          </a:p>
          <a:p>
            <a:pPr marL="1028700" lvl="2" indent="-342900">
              <a:buFont typeface="Courier New" panose="02070309020205020404" pitchFamily="49" charset="0"/>
              <a:buChar char="o"/>
            </a:pPr>
            <a:r>
              <a:rPr lang="en-US" sz="2100" dirty="0">
                <a:latin typeface="+mj-lt"/>
              </a:rPr>
              <a:t>State FTE income – 				</a:t>
            </a:r>
            <a:r>
              <a:rPr lang="en-US" sz="2100" dirty="0" smtClean="0">
                <a:solidFill>
                  <a:srgbClr val="FF0000"/>
                </a:solidFill>
                <a:latin typeface="+mj-lt"/>
              </a:rPr>
              <a:t>-$</a:t>
            </a:r>
            <a:r>
              <a:rPr lang="en-US" sz="2100" dirty="0">
                <a:solidFill>
                  <a:srgbClr val="FF0000"/>
                </a:solidFill>
                <a:latin typeface="+mj-lt"/>
              </a:rPr>
              <a:t>3,999,168</a:t>
            </a:r>
          </a:p>
          <a:p>
            <a:pPr marL="1028700" lvl="2" indent="-342900">
              <a:buFont typeface="Courier New" panose="02070309020205020404" pitchFamily="49" charset="0"/>
              <a:buChar char="o"/>
            </a:pPr>
            <a:r>
              <a:rPr lang="en-US" sz="2100" dirty="0">
                <a:latin typeface="+mj-lt"/>
              </a:rPr>
              <a:t>Tuition income (at 2019 rates after fees)  - 	</a:t>
            </a:r>
            <a:r>
              <a:rPr lang="en-US" sz="2100" dirty="0">
                <a:solidFill>
                  <a:srgbClr val="FF0000"/>
                </a:solidFill>
                <a:latin typeface="+mj-lt"/>
              </a:rPr>
              <a:t>-$</a:t>
            </a:r>
            <a:r>
              <a:rPr lang="en-US" sz="2100" dirty="0" smtClean="0">
                <a:solidFill>
                  <a:srgbClr val="FF0000"/>
                </a:solidFill>
                <a:latin typeface="+mj-lt"/>
              </a:rPr>
              <a:t>3,298,537</a:t>
            </a:r>
          </a:p>
          <a:p>
            <a:pPr marL="685800" lvl="2"/>
            <a:endParaRPr lang="en-US" sz="2100" dirty="0">
              <a:solidFill>
                <a:srgbClr val="FF0000"/>
              </a:solidFill>
              <a:latin typeface="+mj-lt"/>
            </a:endParaRPr>
          </a:p>
          <a:p>
            <a:pPr marL="114300" indent="-342900">
              <a:buFont typeface="Arial" panose="020B0604020202020204" pitchFamily="34" charset="0"/>
              <a:buChar char="•"/>
            </a:pPr>
            <a:r>
              <a:rPr lang="en-US" sz="2100" dirty="0" smtClean="0">
                <a:latin typeface="+mj-lt"/>
              </a:rPr>
              <a:t>Portion of COLA’s </a:t>
            </a:r>
            <a:r>
              <a:rPr lang="en-US" sz="2100" dirty="0">
                <a:latin typeface="+mj-lt"/>
              </a:rPr>
              <a:t>unfunded by the legislature </a:t>
            </a:r>
            <a:r>
              <a:rPr lang="en-US" sz="2100" dirty="0" smtClean="0">
                <a:latin typeface="+mj-lt"/>
              </a:rPr>
              <a:t>	</a:t>
            </a:r>
            <a:r>
              <a:rPr lang="en-US" sz="2100" dirty="0" smtClean="0">
                <a:solidFill>
                  <a:srgbClr val="FF0000"/>
                </a:solidFill>
                <a:latin typeface="+mj-lt"/>
              </a:rPr>
              <a:t>-$2,400,000</a:t>
            </a:r>
            <a:endParaRPr lang="en-US" sz="2400" dirty="0">
              <a:latin typeface="+mj-lt"/>
            </a:endParaRPr>
          </a:p>
          <a:p>
            <a:pPr marL="1028700" lvl="2" indent="-342900">
              <a:buFont typeface="Arial" panose="020B0604020202020204" pitchFamily="34" charset="0"/>
              <a:buChar char="•"/>
            </a:pPr>
            <a:endParaRPr lang="en-US" sz="2100" dirty="0">
              <a:solidFill>
                <a:srgbClr val="FF0000"/>
              </a:solidFill>
              <a:latin typeface="+mj-lt"/>
            </a:endParaRPr>
          </a:p>
          <a:p>
            <a:pPr marL="1028700" lvl="2" indent="-342900">
              <a:buFont typeface="Arial" panose="020B0604020202020204" pitchFamily="34" charset="0"/>
              <a:buChar char="•"/>
            </a:pPr>
            <a:endParaRPr lang="en-US" sz="2100" dirty="0" smtClean="0">
              <a:solidFill>
                <a:srgbClr val="FF0000"/>
              </a:solidFill>
              <a:latin typeface="+mj-lt"/>
            </a:endParaRPr>
          </a:p>
          <a:p>
            <a:pPr marL="1028700" lvl="2" indent="-342900">
              <a:buFont typeface="Arial" panose="020B0604020202020204" pitchFamily="34" charset="0"/>
              <a:buChar char="•"/>
            </a:pPr>
            <a:endParaRPr lang="en-US" sz="2100" dirty="0">
              <a:solidFill>
                <a:srgbClr val="FF0000"/>
              </a:solidFill>
              <a:latin typeface="+mj-lt"/>
            </a:endParaRPr>
          </a:p>
        </p:txBody>
      </p:sp>
      <p:sp>
        <p:nvSpPr>
          <p:cNvPr id="2" name="Title 1"/>
          <p:cNvSpPr>
            <a:spLocks noGrp="1"/>
          </p:cNvSpPr>
          <p:nvPr>
            <p:ph type="title"/>
          </p:nvPr>
        </p:nvSpPr>
        <p:spPr>
          <a:xfrm>
            <a:off x="472631" y="773139"/>
            <a:ext cx="8260672" cy="1039427"/>
          </a:xfrm>
        </p:spPr>
        <p:txBody>
          <a:bodyPr>
            <a:normAutofit fontScale="90000"/>
          </a:bodyPr>
          <a:lstStyle/>
          <a:p>
            <a:r>
              <a:rPr lang="en-US" sz="3600" b="1" dirty="0"/>
              <a:t/>
            </a:r>
            <a:br>
              <a:rPr lang="en-US" sz="3600" b="1" dirty="0"/>
            </a:br>
            <a:endParaRPr lang="en-US" dirty="0"/>
          </a:p>
        </p:txBody>
      </p:sp>
      <p:sp>
        <p:nvSpPr>
          <p:cNvPr id="7" name="Title 1"/>
          <p:cNvSpPr txBox="1">
            <a:spLocks/>
          </p:cNvSpPr>
          <p:nvPr/>
        </p:nvSpPr>
        <p:spPr>
          <a:xfrm>
            <a:off x="457200" y="228600"/>
            <a:ext cx="8229600" cy="1143001"/>
          </a:xfrm>
          <a:prstGeom prst="rect">
            <a:avLst/>
          </a:prstGeom>
          <a:ln w="25400" cap="flat" cmpd="sng" algn="ctr">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US" sz="3400" dirty="0">
                <a:solidFill>
                  <a:schemeClr val="tx1"/>
                </a:solidFill>
                <a:latin typeface="+mj-lt"/>
              </a:rPr>
              <a:t>Cumulative Revenue Decline Since 2009-2010</a:t>
            </a:r>
          </a:p>
        </p:txBody>
      </p:sp>
    </p:spTree>
    <p:extLst>
      <p:ext uri="{BB962C8B-B14F-4D97-AF65-F5344CB8AC3E}">
        <p14:creationId xmlns:p14="http://schemas.microsoft.com/office/powerpoint/2010/main" val="134910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166696"/>
            <a:ext cx="8152856" cy="994172"/>
          </a:xfrm>
        </p:spPr>
        <p:txBody>
          <a:bodyPr>
            <a:normAutofit/>
          </a:bodyPr>
          <a:lstStyle/>
          <a:p>
            <a:pPr algn="ctr"/>
            <a:r>
              <a:rPr lang="en-US" sz="2700" b="1" dirty="0"/>
              <a:t>Cost Increases: More Employees</a:t>
            </a:r>
          </a:p>
        </p:txBody>
      </p:sp>
      <p:graphicFrame>
        <p:nvGraphicFramePr>
          <p:cNvPr id="10" name="Object 9"/>
          <p:cNvGraphicFramePr>
            <a:graphicFrameLocks noChangeAspect="1"/>
          </p:cNvGraphicFramePr>
          <p:nvPr>
            <p:extLst>
              <p:ext uri="{D42A27DB-BD31-4B8C-83A1-F6EECF244321}">
                <p14:modId xmlns:p14="http://schemas.microsoft.com/office/powerpoint/2010/main" val="189290230"/>
              </p:ext>
            </p:extLst>
          </p:nvPr>
        </p:nvGraphicFramePr>
        <p:xfrm>
          <a:off x="533400" y="1905000"/>
          <a:ext cx="7924800" cy="4876800"/>
        </p:xfrm>
        <a:graphic>
          <a:graphicData uri="http://schemas.openxmlformats.org/presentationml/2006/ole">
            <mc:AlternateContent xmlns:mc="http://schemas.openxmlformats.org/markup-compatibility/2006">
              <mc:Choice xmlns:v="urn:schemas-microsoft-com:vml" Requires="v">
                <p:oleObj spid="_x0000_s7217" name="Worksheet" r:id="rId3" imgW="6686550" imgH="4114800" progId="Excel.Sheet.12">
                  <p:embed/>
                </p:oleObj>
              </mc:Choice>
              <mc:Fallback>
                <p:oleObj name="Worksheet" r:id="rId3" imgW="6686550" imgH="4114800" progId="Excel.Sheet.12">
                  <p:embed/>
                  <p:pic>
                    <p:nvPicPr>
                      <p:cNvPr id="10" name="Object 9"/>
                      <p:cNvPicPr/>
                      <p:nvPr/>
                    </p:nvPicPr>
                    <p:blipFill>
                      <a:blip r:embed="rId4"/>
                      <a:stretch>
                        <a:fillRect/>
                      </a:stretch>
                    </p:blipFill>
                    <p:spPr>
                      <a:xfrm>
                        <a:off x="533400" y="1905000"/>
                        <a:ext cx="7924800" cy="4876800"/>
                      </a:xfrm>
                      <a:prstGeom prst="rect">
                        <a:avLst/>
                      </a:prstGeom>
                    </p:spPr>
                  </p:pic>
                </p:oleObj>
              </mc:Fallback>
            </mc:AlternateContent>
          </a:graphicData>
        </a:graphic>
      </p:graphicFrame>
      <p:sp>
        <p:nvSpPr>
          <p:cNvPr id="5" name="Title 1"/>
          <p:cNvSpPr txBox="1">
            <a:spLocks/>
          </p:cNvSpPr>
          <p:nvPr/>
        </p:nvSpPr>
        <p:spPr>
          <a:xfrm>
            <a:off x="457200" y="228601"/>
            <a:ext cx="8229600" cy="1143000"/>
          </a:xfrm>
          <a:prstGeom prst="rect">
            <a:avLst/>
          </a:prstGeom>
          <a:ln w="25400" cap="flat" cmpd="sng" algn="ctr">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US" sz="3400" smtClean="0">
                <a:solidFill>
                  <a:schemeClr val="tx1"/>
                </a:solidFill>
                <a:latin typeface="+mj-lt"/>
              </a:rPr>
              <a:t>Expense Increases</a:t>
            </a:r>
            <a:endParaRPr lang="en-US" sz="3400" dirty="0">
              <a:solidFill>
                <a:schemeClr val="tx1"/>
              </a:solidFill>
              <a:latin typeface="+mj-lt"/>
            </a:endParaRPr>
          </a:p>
        </p:txBody>
      </p:sp>
    </p:spTree>
    <p:extLst>
      <p:ext uri="{BB962C8B-B14F-4D97-AF65-F5344CB8AC3E}">
        <p14:creationId xmlns:p14="http://schemas.microsoft.com/office/powerpoint/2010/main" val="380776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05993629"/>
              </p:ext>
            </p:extLst>
          </p:nvPr>
        </p:nvGraphicFramePr>
        <p:xfrm>
          <a:off x="868645" y="1295400"/>
          <a:ext cx="7406710" cy="5367564"/>
        </p:xfrm>
        <a:graphic>
          <a:graphicData uri="http://schemas.openxmlformats.org/presentationml/2006/ole">
            <mc:AlternateContent xmlns:mc="http://schemas.openxmlformats.org/markup-compatibility/2006">
              <mc:Choice xmlns:v="urn:schemas-microsoft-com:vml" Requires="v">
                <p:oleObj spid="_x0000_s8226" name="Worksheet" r:id="rId4" imgW="5362670" imgH="3886200" progId="Excel.Sheet.12">
                  <p:embed/>
                </p:oleObj>
              </mc:Choice>
              <mc:Fallback>
                <p:oleObj name="Worksheet" r:id="rId4" imgW="5362670" imgH="3886200" progId="Excel.Sheet.12">
                  <p:embed/>
                  <p:pic>
                    <p:nvPicPr>
                      <p:cNvPr id="3" name="Object 2"/>
                      <p:cNvPicPr/>
                      <p:nvPr/>
                    </p:nvPicPr>
                    <p:blipFill>
                      <a:blip r:embed="rId5"/>
                      <a:stretch>
                        <a:fillRect/>
                      </a:stretch>
                    </p:blipFill>
                    <p:spPr>
                      <a:xfrm>
                        <a:off x="868645" y="1295400"/>
                        <a:ext cx="7406710" cy="5367564"/>
                      </a:xfrm>
                      <a:prstGeom prst="rect">
                        <a:avLst/>
                      </a:prstGeom>
                    </p:spPr>
                  </p:pic>
                </p:oleObj>
              </mc:Fallback>
            </mc:AlternateContent>
          </a:graphicData>
        </a:graphic>
      </p:graphicFrame>
      <p:sp>
        <p:nvSpPr>
          <p:cNvPr id="5" name="Title 1"/>
          <p:cNvSpPr txBox="1">
            <a:spLocks/>
          </p:cNvSpPr>
          <p:nvPr/>
        </p:nvSpPr>
        <p:spPr>
          <a:xfrm>
            <a:off x="457200" y="152400"/>
            <a:ext cx="8229600" cy="1143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rPr>
              <a:t>Background</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endParaRPr>
          </a:p>
        </p:txBody>
      </p:sp>
    </p:spTree>
    <p:extLst>
      <p:ext uri="{BB962C8B-B14F-4D97-AF65-F5344CB8AC3E}">
        <p14:creationId xmlns:p14="http://schemas.microsoft.com/office/powerpoint/2010/main" val="196625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143000"/>
          </a:xfr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The State Allocation </a:t>
            </a:r>
            <a:r>
              <a:rPr lang="en-US" sz="3400" dirty="0" err="1" smtClean="0">
                <a:solidFill>
                  <a:schemeClr val="tx1"/>
                </a:solidFill>
                <a:latin typeface="+mj-lt"/>
              </a:rPr>
              <a:t>MOdel</a:t>
            </a:r>
            <a:r>
              <a:rPr lang="en-US" sz="3400" dirty="0" smtClean="0">
                <a:solidFill>
                  <a:schemeClr val="tx1"/>
                </a:solidFill>
                <a:latin typeface="+mj-lt"/>
              </a:rPr>
              <a:t> </a:t>
            </a:r>
            <a:endParaRPr lang="en-US" sz="3400" dirty="0">
              <a:solidFill>
                <a:schemeClr val="tx1"/>
              </a:solidFill>
              <a:latin typeface="+mj-lt"/>
            </a:endParaRPr>
          </a:p>
        </p:txBody>
      </p:sp>
    </p:spTree>
    <p:extLst>
      <p:ext uri="{BB962C8B-B14F-4D97-AF65-F5344CB8AC3E}">
        <p14:creationId xmlns:p14="http://schemas.microsoft.com/office/powerpoint/2010/main" val="1932275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1"/>
            <a:ext cx="8241957"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State Allocation Formula</a:t>
            </a:r>
            <a:endParaRPr lang="en-US" sz="3400" dirty="0">
              <a:solidFill>
                <a:schemeClr val="tx1"/>
              </a:solidFill>
              <a:latin typeface="+mj-lt"/>
            </a:endParaRPr>
          </a:p>
        </p:txBody>
      </p:sp>
      <p:sp>
        <p:nvSpPr>
          <p:cNvPr id="3" name="Content Placeholder 2"/>
          <p:cNvSpPr>
            <a:spLocks noGrp="1"/>
          </p:cNvSpPr>
          <p:nvPr>
            <p:ph idx="1"/>
          </p:nvPr>
        </p:nvSpPr>
        <p:spPr>
          <a:xfrm>
            <a:off x="753804" y="1641703"/>
            <a:ext cx="7704396" cy="4911497"/>
          </a:xfrm>
        </p:spPr>
        <p:txBody>
          <a:bodyPr>
            <a:noAutofit/>
          </a:bodyPr>
          <a:lstStyle/>
          <a:p>
            <a:pPr marL="342900" lvl="1" indent="0">
              <a:buNone/>
            </a:pPr>
            <a:r>
              <a:rPr lang="en-US" dirty="0" smtClean="0">
                <a:latin typeface="+mj-lt"/>
              </a:rPr>
              <a:t>Minimum Operating Allowance (MOA)</a:t>
            </a:r>
          </a:p>
          <a:p>
            <a:pPr marL="342900" lvl="1" indent="0">
              <a:buNone/>
            </a:pPr>
            <a:endParaRPr lang="en-US" dirty="0" smtClean="0">
              <a:latin typeface="+mj-lt"/>
            </a:endParaRPr>
          </a:p>
          <a:p>
            <a:pPr marL="342900" lvl="1" indent="0">
              <a:buNone/>
            </a:pPr>
            <a:r>
              <a:rPr lang="en-US" dirty="0" smtClean="0">
                <a:latin typeface="+mj-lt"/>
              </a:rPr>
              <a:t>District Enrollment Allocation Base (DEAB=state FTE target)</a:t>
            </a:r>
          </a:p>
          <a:p>
            <a:pPr marL="342900" lvl="1" indent="0">
              <a:buNone/>
            </a:pPr>
            <a:endParaRPr lang="en-US" dirty="0" smtClean="0">
              <a:latin typeface="+mj-lt"/>
            </a:endParaRPr>
          </a:p>
          <a:p>
            <a:pPr marL="342900" lvl="1" indent="0">
              <a:buNone/>
            </a:pPr>
            <a:r>
              <a:rPr lang="en-US" dirty="0" smtClean="0">
                <a:latin typeface="+mj-lt"/>
              </a:rPr>
              <a:t>Student Achievement Initiative (SAI=performance funding)</a:t>
            </a:r>
          </a:p>
          <a:p>
            <a:pPr marL="342900" lvl="1" indent="0">
              <a:buNone/>
            </a:pPr>
            <a:endParaRPr lang="en-US" dirty="0" smtClean="0">
              <a:latin typeface="+mj-lt"/>
            </a:endParaRPr>
          </a:p>
          <a:p>
            <a:pPr marL="342900" lvl="1" indent="0">
              <a:buNone/>
            </a:pPr>
            <a:r>
              <a:rPr lang="en-US" dirty="0" smtClean="0">
                <a:latin typeface="+mj-lt"/>
              </a:rPr>
              <a:t>High priority (high demand) enrollment weighted FTE</a:t>
            </a:r>
          </a:p>
          <a:p>
            <a:pPr marL="342900" lvl="1" indent="0">
              <a:buNone/>
            </a:pPr>
            <a:endParaRPr lang="en-US" dirty="0" smtClean="0">
              <a:latin typeface="+mj-lt"/>
            </a:endParaRPr>
          </a:p>
          <a:p>
            <a:pPr marL="342900" lvl="1" indent="0">
              <a:buNone/>
            </a:pPr>
            <a:r>
              <a:rPr lang="en-US" dirty="0" smtClean="0">
                <a:latin typeface="+mj-lt"/>
              </a:rPr>
              <a:t>Provisos and earmarks</a:t>
            </a:r>
          </a:p>
          <a:p>
            <a:pPr marL="342900" lvl="1" indent="0">
              <a:buNone/>
            </a:pPr>
            <a:endParaRPr lang="en-US" dirty="0">
              <a:latin typeface="+mj-lt"/>
            </a:endParaRPr>
          </a:p>
          <a:p>
            <a:pPr marL="342900" lvl="1" indent="0">
              <a:buNone/>
            </a:pPr>
            <a:r>
              <a:rPr lang="en-US" dirty="0" smtClean="0">
                <a:latin typeface="+mj-lt"/>
              </a:rPr>
              <a:t>Total District (College) Allocation</a:t>
            </a:r>
          </a:p>
          <a:p>
            <a:pPr lvl="1"/>
            <a:endParaRPr lang="en-US" dirty="0" smtClean="0"/>
          </a:p>
          <a:p>
            <a:pPr lvl="2"/>
            <a:endParaRPr lang="en-US" sz="2000" dirty="0"/>
          </a:p>
        </p:txBody>
      </p:sp>
      <p:pic>
        <p:nvPicPr>
          <p:cNvPr id="1026"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36" y="1729521"/>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36" y="2464573"/>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36" y="3137583"/>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804" y="3881111"/>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quals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16" y="4955472"/>
            <a:ext cx="610077" cy="108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803" y="4624639"/>
            <a:ext cx="302705" cy="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additive="base">
                                        <p:cTn id="53" dur="500" fill="hold"/>
                                        <p:tgtEl>
                                          <p:spTgt spid="1028"/>
                                        </p:tgtEl>
                                        <p:attrNameLst>
                                          <p:attrName>ppt_x</p:attrName>
                                        </p:attrNameLst>
                                      </p:cBhvr>
                                      <p:tavLst>
                                        <p:tav tm="0">
                                          <p:val>
                                            <p:strVal val="#ppt_x"/>
                                          </p:val>
                                        </p:tav>
                                        <p:tav tm="100000">
                                          <p:val>
                                            <p:strVal val="#ppt_x"/>
                                          </p:val>
                                        </p:tav>
                                      </p:tavLst>
                                    </p:anim>
                                    <p:anim calcmode="lin" valueType="num">
                                      <p:cBhvr additive="base">
                                        <p:cTn id="54" dur="500" fill="hold"/>
                                        <p:tgtEl>
                                          <p:spTgt spid="10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1"/>
            <a:ext cx="8286751" cy="1198534"/>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State Allocation Formula</a:t>
            </a:r>
            <a:endParaRPr lang="en-US" sz="3400" dirty="0">
              <a:solidFill>
                <a:schemeClr val="tx1"/>
              </a:solidFill>
              <a:latin typeface="+mj-lt"/>
            </a:endParaRPr>
          </a:p>
        </p:txBody>
      </p:sp>
      <p:sp>
        <p:nvSpPr>
          <p:cNvPr id="3" name="Content Placeholder 2"/>
          <p:cNvSpPr>
            <a:spLocks noGrp="1"/>
          </p:cNvSpPr>
          <p:nvPr>
            <p:ph idx="1"/>
          </p:nvPr>
        </p:nvSpPr>
        <p:spPr>
          <a:xfrm>
            <a:off x="642550" y="1828801"/>
            <a:ext cx="7815649" cy="4171950"/>
          </a:xfrm>
        </p:spPr>
        <p:txBody>
          <a:bodyPr>
            <a:normAutofit/>
          </a:bodyPr>
          <a:lstStyle/>
          <a:p>
            <a:pPr marL="342900" lvl="1" indent="0">
              <a:buNone/>
            </a:pPr>
            <a:r>
              <a:rPr lang="en-US" sz="1800" dirty="0" smtClean="0">
                <a:solidFill>
                  <a:schemeClr val="tx1"/>
                </a:solidFill>
                <a:latin typeface="+mj-lt"/>
              </a:rPr>
              <a:t>Minimum Operating Allowance (MOA)</a:t>
            </a:r>
          </a:p>
          <a:p>
            <a:pPr marL="342900" lvl="1" indent="0">
              <a:buNone/>
            </a:pPr>
            <a:endParaRPr lang="en-US" sz="1800" dirty="0" smtClean="0">
              <a:latin typeface="+mj-lt"/>
            </a:endParaRPr>
          </a:p>
          <a:p>
            <a:pPr marL="342900" lvl="1" indent="0">
              <a:buNone/>
            </a:pPr>
            <a:r>
              <a:rPr lang="en-US" sz="1800" b="1" dirty="0" smtClean="0">
                <a:solidFill>
                  <a:srgbClr val="C00000"/>
                </a:solidFill>
                <a:latin typeface="+mj-lt"/>
              </a:rPr>
              <a:t>District Enrollment Allocation Base (DEAB)</a:t>
            </a:r>
          </a:p>
          <a:p>
            <a:pPr marL="342900" lvl="1" indent="0">
              <a:buNone/>
            </a:pPr>
            <a:endParaRPr lang="en-US" sz="1800" b="1" dirty="0" smtClean="0">
              <a:solidFill>
                <a:srgbClr val="C00000"/>
              </a:solidFill>
              <a:latin typeface="+mj-lt"/>
            </a:endParaRPr>
          </a:p>
          <a:p>
            <a:pPr marL="342900" lvl="1" indent="0">
              <a:buNone/>
            </a:pPr>
            <a:r>
              <a:rPr lang="en-US" sz="1800" b="1" dirty="0" smtClean="0">
                <a:solidFill>
                  <a:srgbClr val="C00000"/>
                </a:solidFill>
                <a:latin typeface="+mj-lt"/>
              </a:rPr>
              <a:t>Student Achievement Initiative (SAI)</a:t>
            </a:r>
          </a:p>
          <a:p>
            <a:pPr marL="342900" lvl="1" indent="0">
              <a:buNone/>
            </a:pPr>
            <a:endParaRPr lang="en-US" sz="1800" b="1" dirty="0" smtClean="0">
              <a:solidFill>
                <a:srgbClr val="C00000"/>
              </a:solidFill>
              <a:latin typeface="+mj-lt"/>
            </a:endParaRPr>
          </a:p>
          <a:p>
            <a:pPr marL="342900" lvl="1" indent="0">
              <a:buNone/>
            </a:pPr>
            <a:r>
              <a:rPr lang="en-US" sz="1800" b="1" dirty="0" smtClean="0">
                <a:solidFill>
                  <a:srgbClr val="C00000"/>
                </a:solidFill>
                <a:latin typeface="+mj-lt"/>
              </a:rPr>
              <a:t>High priority (high demand) enrollment weighted FTE</a:t>
            </a:r>
          </a:p>
          <a:p>
            <a:pPr marL="342900" lvl="1" indent="0">
              <a:buNone/>
            </a:pPr>
            <a:endParaRPr lang="en-US" sz="1800" dirty="0" smtClean="0">
              <a:latin typeface="+mj-lt"/>
            </a:endParaRPr>
          </a:p>
          <a:p>
            <a:pPr marL="342900" lvl="1" indent="0">
              <a:buNone/>
            </a:pPr>
            <a:r>
              <a:rPr lang="en-US" sz="1800" dirty="0" smtClean="0">
                <a:solidFill>
                  <a:schemeClr val="tx1"/>
                </a:solidFill>
                <a:latin typeface="+mj-lt"/>
              </a:rPr>
              <a:t>Provisos and earmarks</a:t>
            </a:r>
          </a:p>
          <a:p>
            <a:pPr marL="342900" lvl="1" indent="0">
              <a:buNone/>
            </a:pPr>
            <a:endParaRPr lang="en-US" sz="1800" dirty="0">
              <a:latin typeface="+mj-lt"/>
            </a:endParaRPr>
          </a:p>
          <a:p>
            <a:pPr marL="342900" lvl="1" indent="0">
              <a:buNone/>
            </a:pPr>
            <a:r>
              <a:rPr lang="en-US" sz="1800" dirty="0" smtClean="0">
                <a:solidFill>
                  <a:schemeClr val="tx1"/>
                </a:solidFill>
                <a:latin typeface="+mj-lt"/>
              </a:rPr>
              <a:t>Total District (College) Allocation</a:t>
            </a:r>
          </a:p>
          <a:p>
            <a:pPr lvl="1"/>
            <a:endParaRPr lang="en-US" dirty="0" smtClean="0"/>
          </a:p>
          <a:p>
            <a:pPr lvl="2"/>
            <a:endParaRPr lang="en-US" dirty="0"/>
          </a:p>
        </p:txBody>
      </p:sp>
      <p:pic>
        <p:nvPicPr>
          <p:cNvPr id="1026"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98" y="1870142"/>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20" y="2532445"/>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19" y="3194748"/>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19" y="3797362"/>
            <a:ext cx="302705" cy="302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quals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32" y="4986666"/>
            <a:ext cx="610077" cy="61007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98942" y="1600201"/>
            <a:ext cx="5605915" cy="3464874"/>
          </a:xfrm>
          <a:prstGeom prst="rightArrow">
            <a:avLst/>
          </a:prstGeom>
          <a:solidFill>
            <a:srgbClr val="FF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815278" y="2624052"/>
            <a:ext cx="2071762" cy="2044262"/>
            <a:chOff x="8258143" y="2235264"/>
            <a:chExt cx="3591243" cy="2846154"/>
          </a:xfrm>
        </p:grpSpPr>
        <p:pic>
          <p:nvPicPr>
            <p:cNvPr id="2052" name="Picture 4" descr="Diverse graduat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8143" y="2235264"/>
              <a:ext cx="3591243" cy="2490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486775" y="4219643"/>
              <a:ext cx="3171826" cy="861775"/>
            </a:xfrm>
            <a:prstGeom prst="rect">
              <a:avLst/>
            </a:prstGeom>
            <a:noFill/>
          </p:spPr>
          <p:txBody>
            <a:bodyPr wrap="square" rtlCol="0">
              <a:spAutoFit/>
            </a:bodyPr>
            <a:lstStyle/>
            <a:p>
              <a:pPr algn="ctr"/>
              <a:r>
                <a:rPr lang="en-US" b="1" dirty="0">
                  <a:solidFill>
                    <a:srgbClr val="002060"/>
                  </a:solidFill>
                </a:rPr>
                <a:t>E  N  R  O  L  </a:t>
              </a:r>
              <a:r>
                <a:rPr lang="en-US" b="1" dirty="0" err="1">
                  <a:solidFill>
                    <a:srgbClr val="002060"/>
                  </a:solidFill>
                </a:rPr>
                <a:t>L</a:t>
              </a:r>
              <a:r>
                <a:rPr lang="en-US" b="1" dirty="0">
                  <a:solidFill>
                    <a:srgbClr val="002060"/>
                  </a:solidFill>
                </a:rPr>
                <a:t>  M  E  N  T</a:t>
              </a:r>
            </a:p>
          </p:txBody>
        </p:sp>
      </p:grpSp>
      <p:pic>
        <p:nvPicPr>
          <p:cNvPr id="15" name="Picture 2" descr="Image result for plus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74" y="4485355"/>
            <a:ext cx="302705" cy="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3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latin typeface="+mj-lt"/>
              </a:rPr>
              <a:t>Use of Local Funds IN 17-18</a:t>
            </a:r>
            <a:endParaRPr lang="en-US" sz="3400" dirty="0">
              <a:latin typeface="+mj-lt"/>
            </a:endParaRPr>
          </a:p>
        </p:txBody>
      </p:sp>
      <p:sp>
        <p:nvSpPr>
          <p:cNvPr id="3" name="Content Placeholder 2"/>
          <p:cNvSpPr>
            <a:spLocks noGrp="1"/>
          </p:cNvSpPr>
          <p:nvPr>
            <p:ph idx="1"/>
          </p:nvPr>
        </p:nvSpPr>
        <p:spPr>
          <a:xfrm>
            <a:off x="685800" y="1752600"/>
            <a:ext cx="7772400" cy="4373563"/>
          </a:xfrm>
        </p:spPr>
        <p:txBody>
          <a:bodyPr/>
          <a:lstStyle/>
          <a:p>
            <a:pPr>
              <a:buClrTx/>
            </a:pPr>
            <a:r>
              <a:rPr lang="en-US" dirty="0" smtClean="0">
                <a:solidFill>
                  <a:schemeClr val="tx1"/>
                </a:solidFill>
                <a:latin typeface="+mj-lt"/>
              </a:rPr>
              <a:t>Unfunded part of COLA-	$590,000</a:t>
            </a:r>
            <a:endParaRPr lang="en-US" dirty="0">
              <a:solidFill>
                <a:schemeClr val="tx1"/>
              </a:solidFill>
              <a:latin typeface="+mj-lt"/>
            </a:endParaRPr>
          </a:p>
          <a:p>
            <a:pPr>
              <a:buClrTx/>
            </a:pPr>
            <a:r>
              <a:rPr lang="en-US" dirty="0" smtClean="0">
                <a:solidFill>
                  <a:schemeClr val="tx1"/>
                </a:solidFill>
                <a:latin typeface="+mj-lt"/>
              </a:rPr>
              <a:t>New BAS program - 		$232,000 </a:t>
            </a:r>
          </a:p>
          <a:p>
            <a:pPr>
              <a:buClrTx/>
            </a:pPr>
            <a:r>
              <a:rPr lang="en-US" dirty="0">
                <a:solidFill>
                  <a:schemeClr val="tx1"/>
                </a:solidFill>
                <a:latin typeface="+mj-lt"/>
              </a:rPr>
              <a:t>Heat loop flood on 3</a:t>
            </a:r>
            <a:r>
              <a:rPr lang="en-US" baseline="30000" dirty="0">
                <a:solidFill>
                  <a:schemeClr val="tx1"/>
                </a:solidFill>
                <a:latin typeface="+mj-lt"/>
              </a:rPr>
              <a:t>rd</a:t>
            </a:r>
            <a:r>
              <a:rPr lang="en-US" dirty="0">
                <a:solidFill>
                  <a:schemeClr val="tx1"/>
                </a:solidFill>
                <a:latin typeface="+mj-lt"/>
              </a:rPr>
              <a:t> floor - </a:t>
            </a:r>
            <a:r>
              <a:rPr lang="en-US" dirty="0" smtClean="0">
                <a:solidFill>
                  <a:schemeClr val="tx1"/>
                </a:solidFill>
                <a:latin typeface="+mj-lt"/>
              </a:rPr>
              <a:t>	$</a:t>
            </a:r>
            <a:r>
              <a:rPr lang="en-US" dirty="0">
                <a:solidFill>
                  <a:schemeClr val="tx1"/>
                </a:solidFill>
                <a:latin typeface="+mj-lt"/>
              </a:rPr>
              <a:t>120,000</a:t>
            </a:r>
          </a:p>
          <a:p>
            <a:pPr>
              <a:buClrTx/>
            </a:pPr>
            <a:r>
              <a:rPr lang="en-US" dirty="0" smtClean="0">
                <a:solidFill>
                  <a:schemeClr val="tx1"/>
                </a:solidFill>
                <a:latin typeface="+mj-lt"/>
              </a:rPr>
              <a:t>Energy Savings Project</a:t>
            </a:r>
          </a:p>
          <a:p>
            <a:pPr marL="114300" indent="0">
              <a:buClrTx/>
              <a:buNone/>
            </a:pPr>
            <a:r>
              <a:rPr lang="en-US" dirty="0" smtClean="0">
                <a:solidFill>
                  <a:schemeClr val="tx1"/>
                </a:solidFill>
                <a:latin typeface="+mj-lt"/>
              </a:rPr>
              <a:t> – Lighting, Solar, Generator - 	$100,000</a:t>
            </a:r>
          </a:p>
          <a:p>
            <a:pPr>
              <a:buClrTx/>
            </a:pPr>
            <a:r>
              <a:rPr lang="en-US" dirty="0" smtClean="0">
                <a:solidFill>
                  <a:schemeClr val="tx1"/>
                </a:solidFill>
                <a:latin typeface="+mj-lt"/>
              </a:rPr>
              <a:t>Counseling Center Remodel - 	  $58,000</a:t>
            </a:r>
          </a:p>
          <a:p>
            <a:pPr>
              <a:buClrTx/>
            </a:pPr>
            <a:r>
              <a:rPr lang="en-US" dirty="0" smtClean="0">
                <a:solidFill>
                  <a:schemeClr val="tx1"/>
                </a:solidFill>
                <a:latin typeface="+mj-lt"/>
              </a:rPr>
              <a:t>Furniture Clip - 			  $38,000</a:t>
            </a:r>
          </a:p>
          <a:p>
            <a:pPr>
              <a:buClrTx/>
            </a:pPr>
            <a:r>
              <a:rPr lang="en-US" dirty="0" smtClean="0">
                <a:solidFill>
                  <a:schemeClr val="tx1"/>
                </a:solidFill>
                <a:latin typeface="+mj-lt"/>
              </a:rPr>
              <a:t>Salaries and Benefits - 	         $1,862,000</a:t>
            </a:r>
          </a:p>
          <a:p>
            <a:pPr marL="114300" indent="0">
              <a:buClrTx/>
              <a:buNone/>
            </a:pPr>
            <a:r>
              <a:rPr lang="en-US" dirty="0" smtClean="0">
                <a:solidFill>
                  <a:schemeClr val="tx1"/>
                </a:solidFill>
                <a:latin typeface="+mj-lt"/>
              </a:rPr>
              <a:t> </a:t>
            </a:r>
          </a:p>
          <a:p>
            <a:pPr>
              <a:buClrTx/>
            </a:pPr>
            <a:endParaRPr lang="en-US" dirty="0" smtClean="0">
              <a:solidFill>
                <a:schemeClr val="tx1"/>
              </a:solidFill>
              <a:latin typeface="+mj-lt"/>
            </a:endParaRPr>
          </a:p>
          <a:p>
            <a:endParaRPr lang="en-US" dirty="0"/>
          </a:p>
        </p:txBody>
      </p:sp>
    </p:spTree>
    <p:extLst>
      <p:ext uri="{BB962C8B-B14F-4D97-AF65-F5344CB8AC3E}">
        <p14:creationId xmlns:p14="http://schemas.microsoft.com/office/powerpoint/2010/main" val="191472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550194" y="1500187"/>
            <a:ext cx="6043613" cy="82391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1"/>
            <a:ext cx="8229600" cy="1116806"/>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The Big Picture</a:t>
            </a:r>
            <a:endParaRPr lang="en-US" sz="3400" dirty="0">
              <a:solidFill>
                <a:schemeClr val="tx1"/>
              </a:solidFill>
              <a:latin typeface="+mj-lt"/>
            </a:endParaRPr>
          </a:p>
        </p:txBody>
      </p:sp>
      <p:graphicFrame>
        <p:nvGraphicFramePr>
          <p:cNvPr id="5" name="Content Placeholder 3"/>
          <p:cNvGraphicFramePr>
            <a:graphicFrameLocks noGrp="1"/>
          </p:cNvGraphicFramePr>
          <p:nvPr>
            <p:ph idx="1"/>
            <p:extLst/>
          </p:nvPr>
        </p:nvGraphicFramePr>
        <p:xfrm>
          <a:off x="1135856" y="2478881"/>
          <a:ext cx="6958013" cy="297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Image result for push p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1496" y="1278731"/>
            <a:ext cx="618602" cy="5822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r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644" y="2187773"/>
            <a:ext cx="7986713" cy="3557588"/>
          </a:xfrm>
          <a:prstGeom prst="rect">
            <a:avLst/>
          </a:prstGeom>
          <a:noFill/>
        </p:spPr>
      </p:pic>
    </p:spTree>
    <p:extLst>
      <p:ext uri="{BB962C8B-B14F-4D97-AF65-F5344CB8AC3E}">
        <p14:creationId xmlns:p14="http://schemas.microsoft.com/office/powerpoint/2010/main" val="2958820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652" y="2004020"/>
            <a:ext cx="3052697" cy="3052697"/>
          </a:xfrm>
        </p:spPr>
      </p:pic>
      <p:sp>
        <p:nvSpPr>
          <p:cNvPr id="4" name="Title 1"/>
          <p:cNvSpPr txBox="1">
            <a:spLocks/>
          </p:cNvSpPr>
          <p:nvPr/>
        </p:nvSpPr>
        <p:spPr>
          <a:xfrm>
            <a:off x="457200" y="437555"/>
            <a:ext cx="8229600" cy="1143000"/>
          </a:xfrm>
          <a:prstGeom prst="rect">
            <a:avLst/>
          </a:prstGeom>
          <a:ln w="25400" cap="flat" cmpd="sng" algn="ctr">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US" sz="3200" dirty="0" smtClean="0"/>
              <a:t>2019-2020</a:t>
            </a:r>
          </a:p>
          <a:p>
            <a:pPr fontAlgn="auto">
              <a:spcAft>
                <a:spcPts val="0"/>
              </a:spcAft>
            </a:pPr>
            <a:r>
              <a:rPr lang="en-US" sz="3200" dirty="0" smtClean="0"/>
              <a:t>Budget </a:t>
            </a:r>
            <a:r>
              <a:rPr lang="en-US" sz="3200" dirty="0"/>
              <a:t>Planning</a:t>
            </a:r>
            <a:endParaRPr lang="en-US" sz="3400" dirty="0">
              <a:latin typeface="+mj-lt"/>
            </a:endParaRPr>
          </a:p>
        </p:txBody>
      </p:sp>
    </p:spTree>
    <p:extLst>
      <p:ext uri="{BB962C8B-B14F-4D97-AF65-F5344CB8AC3E}">
        <p14:creationId xmlns:p14="http://schemas.microsoft.com/office/powerpoint/2010/main" val="208107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143000"/>
          </a:xfr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2019 – 2020 Budget Year </a:t>
            </a:r>
            <a:endParaRPr lang="en-US" sz="3400" dirty="0">
              <a:solidFill>
                <a:schemeClr val="tx1"/>
              </a:solidFill>
              <a:latin typeface="+mj-lt"/>
            </a:endParaRPr>
          </a:p>
        </p:txBody>
      </p:sp>
    </p:spTree>
    <p:extLst>
      <p:ext uri="{BB962C8B-B14F-4D97-AF65-F5344CB8AC3E}">
        <p14:creationId xmlns:p14="http://schemas.microsoft.com/office/powerpoint/2010/main" val="1380745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41957" cy="1143000"/>
          </a:xfr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latin typeface="+mj-lt"/>
              </a:rPr>
              <a:t>YTY Changes </a:t>
            </a:r>
            <a:endParaRPr lang="en-US" sz="3400" dirty="0">
              <a:latin typeface="+mj-lt"/>
            </a:endParaRPr>
          </a:p>
        </p:txBody>
      </p:sp>
      <p:sp>
        <p:nvSpPr>
          <p:cNvPr id="3" name="Content Placeholder 2"/>
          <p:cNvSpPr>
            <a:spLocks noGrp="1"/>
          </p:cNvSpPr>
          <p:nvPr>
            <p:ph idx="1"/>
          </p:nvPr>
        </p:nvSpPr>
        <p:spPr>
          <a:xfrm>
            <a:off x="685800" y="1752600"/>
            <a:ext cx="7772400" cy="4373563"/>
          </a:xfrm>
        </p:spPr>
        <p:txBody>
          <a:bodyPr/>
          <a:lstStyle/>
          <a:p>
            <a:pPr>
              <a:buClrTx/>
            </a:pPr>
            <a:r>
              <a:rPr lang="en-US" dirty="0" smtClean="0">
                <a:solidFill>
                  <a:schemeClr val="tx1"/>
                </a:solidFill>
                <a:latin typeface="+mj-lt"/>
              </a:rPr>
              <a:t>International enrollments </a:t>
            </a:r>
            <a:r>
              <a:rPr lang="en-US" dirty="0">
                <a:solidFill>
                  <a:schemeClr val="tx1"/>
                </a:solidFill>
                <a:latin typeface="+mj-lt"/>
              </a:rPr>
              <a:t>down </a:t>
            </a:r>
            <a:r>
              <a:rPr lang="en-US" dirty="0" smtClean="0">
                <a:solidFill>
                  <a:schemeClr val="tx1"/>
                </a:solidFill>
                <a:latin typeface="+mj-lt"/>
              </a:rPr>
              <a:t>12% -  $2,000,000</a:t>
            </a:r>
            <a:endParaRPr lang="en-US" dirty="0">
              <a:solidFill>
                <a:schemeClr val="tx1"/>
              </a:solidFill>
              <a:latin typeface="+mj-lt"/>
            </a:endParaRPr>
          </a:p>
          <a:p>
            <a:pPr>
              <a:buClrTx/>
            </a:pPr>
            <a:r>
              <a:rPr lang="en-US" dirty="0" smtClean="0">
                <a:solidFill>
                  <a:schemeClr val="tx1"/>
                </a:solidFill>
                <a:latin typeface="+mj-lt"/>
              </a:rPr>
              <a:t>Regional </a:t>
            </a:r>
            <a:r>
              <a:rPr lang="en-US" dirty="0">
                <a:solidFill>
                  <a:schemeClr val="tx1"/>
                </a:solidFill>
                <a:latin typeface="+mj-lt"/>
              </a:rPr>
              <a:t>pay increases 5% </a:t>
            </a:r>
            <a:r>
              <a:rPr lang="en-US" dirty="0" smtClean="0">
                <a:solidFill>
                  <a:schemeClr val="tx1"/>
                </a:solidFill>
                <a:latin typeface="+mj-lt"/>
              </a:rPr>
              <a:t>and </a:t>
            </a:r>
            <a:br>
              <a:rPr lang="en-US" dirty="0" smtClean="0">
                <a:solidFill>
                  <a:schemeClr val="tx1"/>
                </a:solidFill>
                <a:latin typeface="+mj-lt"/>
              </a:rPr>
            </a:br>
            <a:r>
              <a:rPr lang="en-US" dirty="0" smtClean="0">
                <a:solidFill>
                  <a:schemeClr val="tx1"/>
                </a:solidFill>
                <a:latin typeface="+mj-lt"/>
              </a:rPr>
              <a:t>3% pay 					~$</a:t>
            </a:r>
            <a:r>
              <a:rPr lang="en-US" dirty="0">
                <a:solidFill>
                  <a:schemeClr val="tx1"/>
                </a:solidFill>
                <a:latin typeface="+mj-lt"/>
              </a:rPr>
              <a:t>1,020,642</a:t>
            </a:r>
          </a:p>
          <a:p>
            <a:pPr>
              <a:buClrTx/>
            </a:pPr>
            <a:r>
              <a:rPr lang="en-US" dirty="0" smtClean="0">
                <a:solidFill>
                  <a:schemeClr val="tx1"/>
                </a:solidFill>
                <a:latin typeface="+mj-lt"/>
              </a:rPr>
              <a:t>AFT </a:t>
            </a:r>
            <a:r>
              <a:rPr lang="en-US" dirty="0">
                <a:solidFill>
                  <a:schemeClr val="tx1"/>
                </a:solidFill>
                <a:latin typeface="+mj-lt"/>
              </a:rPr>
              <a:t>faculty load adjustments - </a:t>
            </a:r>
            <a:r>
              <a:rPr lang="en-US" dirty="0" smtClean="0">
                <a:solidFill>
                  <a:schemeClr val="tx1"/>
                </a:solidFill>
                <a:latin typeface="+mj-lt"/>
              </a:rPr>
              <a:t>	     $</a:t>
            </a:r>
            <a:r>
              <a:rPr lang="en-US" dirty="0">
                <a:solidFill>
                  <a:schemeClr val="tx1"/>
                </a:solidFill>
                <a:latin typeface="+mj-lt"/>
              </a:rPr>
              <a:t>100,000</a:t>
            </a:r>
          </a:p>
          <a:p>
            <a:pPr>
              <a:buClrTx/>
            </a:pPr>
            <a:r>
              <a:rPr lang="en-US" dirty="0" err="1" smtClean="0">
                <a:solidFill>
                  <a:schemeClr val="tx1"/>
                </a:solidFill>
                <a:latin typeface="+mj-lt"/>
              </a:rPr>
              <a:t>ctcLink</a:t>
            </a:r>
            <a:r>
              <a:rPr lang="en-US" dirty="0" smtClean="0">
                <a:solidFill>
                  <a:schemeClr val="tx1"/>
                </a:solidFill>
                <a:latin typeface="+mj-lt"/>
              </a:rPr>
              <a:t> </a:t>
            </a:r>
            <a:r>
              <a:rPr lang="en-US" dirty="0">
                <a:solidFill>
                  <a:schemeClr val="tx1"/>
                </a:solidFill>
                <a:latin typeface="+mj-lt"/>
              </a:rPr>
              <a:t>cash flow shortfall </a:t>
            </a:r>
            <a:r>
              <a:rPr lang="en-US" dirty="0" smtClean="0">
                <a:solidFill>
                  <a:schemeClr val="tx1"/>
                </a:solidFill>
                <a:latin typeface="+mj-lt"/>
              </a:rPr>
              <a:t>for 19-20 </a:t>
            </a:r>
            <a:br>
              <a:rPr lang="en-US" dirty="0" smtClean="0">
                <a:solidFill>
                  <a:schemeClr val="tx1"/>
                </a:solidFill>
                <a:latin typeface="+mj-lt"/>
              </a:rPr>
            </a:br>
            <a:r>
              <a:rPr lang="en-US" dirty="0" smtClean="0">
                <a:solidFill>
                  <a:schemeClr val="tx1"/>
                </a:solidFill>
                <a:latin typeface="+mj-lt"/>
              </a:rPr>
              <a:t>			= 1</a:t>
            </a:r>
            <a:r>
              <a:rPr lang="en-US" dirty="0">
                <a:solidFill>
                  <a:schemeClr val="tx1"/>
                </a:solidFill>
                <a:latin typeface="+mj-lt"/>
              </a:rPr>
              <a:t>% of </a:t>
            </a:r>
            <a:r>
              <a:rPr lang="en-US" dirty="0" smtClean="0">
                <a:solidFill>
                  <a:schemeClr val="tx1"/>
                </a:solidFill>
                <a:latin typeface="+mj-lt"/>
              </a:rPr>
              <a:t>tuition	   ~$800,000</a:t>
            </a:r>
            <a:endParaRPr lang="en-US" dirty="0">
              <a:solidFill>
                <a:schemeClr val="tx1"/>
              </a:solidFill>
              <a:latin typeface="+mj-lt"/>
            </a:endParaRPr>
          </a:p>
        </p:txBody>
      </p:sp>
    </p:spTree>
    <p:extLst>
      <p:ext uri="{BB962C8B-B14F-4D97-AF65-F5344CB8AC3E}">
        <p14:creationId xmlns:p14="http://schemas.microsoft.com/office/powerpoint/2010/main" val="143085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a:bodyPr>
          <a:lstStyle/>
          <a:p>
            <a:pPr marL="297180" lvl="1" indent="0">
              <a:lnSpc>
                <a:spcPct val="110000"/>
              </a:lnSpc>
              <a:buClrTx/>
              <a:buNone/>
            </a:pPr>
            <a:r>
              <a:rPr lang="en-US" sz="2400" dirty="0" smtClean="0">
                <a:solidFill>
                  <a:schemeClr val="tx1"/>
                </a:solidFill>
                <a:latin typeface="+mj-lt"/>
                <a:cs typeface="Arial" pitchFamily="34" charset="0"/>
              </a:rPr>
              <a:t>Proposed Legislative Budget includes: </a:t>
            </a:r>
            <a:endParaRPr lang="en-US" sz="2400" dirty="0">
              <a:solidFill>
                <a:schemeClr val="tx1"/>
              </a:solidFill>
              <a:latin typeface="+mj-lt"/>
              <a:cs typeface="Arial" pitchFamily="34" charset="0"/>
            </a:endParaRPr>
          </a:p>
          <a:p>
            <a:pPr marL="114300" lvl="1" indent="-342900">
              <a:lnSpc>
                <a:spcPct val="110000"/>
              </a:lnSpc>
              <a:buClrTx/>
            </a:pPr>
            <a:endParaRPr lang="en-US" sz="1700" dirty="0">
              <a:solidFill>
                <a:schemeClr val="tx1"/>
              </a:solidFill>
              <a:latin typeface="+mj-lt"/>
              <a:cs typeface="Arial" pitchFamily="34" charset="0"/>
            </a:endParaRPr>
          </a:p>
          <a:p>
            <a:pPr lvl="2" indent="-342900">
              <a:lnSpc>
                <a:spcPct val="110000"/>
              </a:lnSpc>
              <a:buClrTx/>
              <a:buFont typeface="Courier New" panose="02070309020205020404" pitchFamily="49" charset="0"/>
              <a:buChar char="o"/>
            </a:pPr>
            <a:r>
              <a:rPr lang="en-US" sz="2400" dirty="0">
                <a:solidFill>
                  <a:schemeClr val="tx1"/>
                </a:solidFill>
                <a:latin typeface="+mj-lt"/>
                <a:cs typeface="Arial" pitchFamily="34" charset="0"/>
              </a:rPr>
              <a:t>Regional pay increase of 5% and 3% salary increase </a:t>
            </a:r>
          </a:p>
          <a:p>
            <a:pPr lvl="2" indent="-342900">
              <a:lnSpc>
                <a:spcPct val="110000"/>
              </a:lnSpc>
              <a:buClrTx/>
              <a:buFont typeface="Courier New" panose="02070309020205020404" pitchFamily="49" charset="0"/>
              <a:buChar char="o"/>
            </a:pPr>
            <a:endParaRPr lang="en-US" sz="1700" dirty="0">
              <a:solidFill>
                <a:schemeClr val="tx1"/>
              </a:solidFill>
              <a:latin typeface="+mj-lt"/>
              <a:cs typeface="Arial" pitchFamily="34" charset="0"/>
            </a:endParaRPr>
          </a:p>
          <a:p>
            <a:pPr lvl="2" indent="-342900">
              <a:lnSpc>
                <a:spcPct val="110000"/>
              </a:lnSpc>
              <a:buClrTx/>
              <a:buFont typeface="Courier New" panose="02070309020205020404" pitchFamily="49" charset="0"/>
              <a:buChar char="o"/>
            </a:pPr>
            <a:r>
              <a:rPr lang="en-US" sz="2400" dirty="0">
                <a:solidFill>
                  <a:schemeClr val="tx1"/>
                </a:solidFill>
                <a:latin typeface="+mj-lt"/>
                <a:cs typeface="Arial" pitchFamily="34" charset="0"/>
              </a:rPr>
              <a:t>Money for guided pathways ($200,000 plus </a:t>
            </a:r>
            <a:r>
              <a:rPr lang="en-US" sz="2400" dirty="0" err="1">
                <a:solidFill>
                  <a:schemeClr val="tx1"/>
                </a:solidFill>
                <a:latin typeface="+mj-lt"/>
                <a:cs typeface="Arial" pitchFamily="34" charset="0"/>
              </a:rPr>
              <a:t>DEAB</a:t>
            </a:r>
            <a:r>
              <a:rPr lang="en-US" sz="2400" dirty="0">
                <a:solidFill>
                  <a:schemeClr val="tx1"/>
                </a:solidFill>
                <a:latin typeface="+mj-lt"/>
                <a:cs typeface="Arial" pitchFamily="34" charset="0"/>
              </a:rPr>
              <a:t> share)</a:t>
            </a:r>
          </a:p>
          <a:p>
            <a:pPr marL="571500" lvl="2" indent="0">
              <a:lnSpc>
                <a:spcPct val="110000"/>
              </a:lnSpc>
              <a:buClrTx/>
              <a:buNone/>
            </a:pPr>
            <a:endParaRPr lang="en-US" sz="1700" dirty="0">
              <a:solidFill>
                <a:schemeClr val="tx1"/>
              </a:solidFill>
              <a:latin typeface="+mj-lt"/>
              <a:cs typeface="Arial" pitchFamily="34" charset="0"/>
            </a:endParaRPr>
          </a:p>
          <a:p>
            <a:pPr lvl="2" indent="-342900">
              <a:lnSpc>
                <a:spcPct val="110000"/>
              </a:lnSpc>
              <a:buClrTx/>
              <a:buFont typeface="Courier New" panose="02070309020205020404" pitchFamily="49" charset="0"/>
              <a:buChar char="o"/>
            </a:pPr>
            <a:r>
              <a:rPr lang="en-US" sz="2400" dirty="0">
                <a:solidFill>
                  <a:schemeClr val="tx1"/>
                </a:solidFill>
                <a:latin typeface="+mj-lt"/>
                <a:cs typeface="Arial" pitchFamily="34" charset="0"/>
              </a:rPr>
              <a:t>Tuition increase of 2.2</a:t>
            </a:r>
            <a:r>
              <a:rPr lang="en-US" sz="2400" dirty="0" smtClean="0">
                <a:solidFill>
                  <a:schemeClr val="tx1"/>
                </a:solidFill>
                <a:latin typeface="+mj-lt"/>
                <a:cs typeface="Arial" pitchFamily="34" charset="0"/>
              </a:rPr>
              <a:t>%</a:t>
            </a:r>
          </a:p>
          <a:p>
            <a:pPr lvl="3" indent="-342900">
              <a:lnSpc>
                <a:spcPct val="110000"/>
              </a:lnSpc>
              <a:buClrTx/>
              <a:buFont typeface="Courier New" panose="02070309020205020404" pitchFamily="49" charset="0"/>
              <a:buChar char="o"/>
            </a:pPr>
            <a:endParaRPr lang="en-US" sz="1900" dirty="0">
              <a:solidFill>
                <a:schemeClr val="tx1"/>
              </a:solidFill>
              <a:latin typeface="+mj-lt"/>
              <a:cs typeface="Arial" pitchFamily="34" charset="0"/>
            </a:endParaRPr>
          </a:p>
          <a:p>
            <a:pPr>
              <a:lnSpc>
                <a:spcPct val="110000"/>
              </a:lnSpc>
            </a:pPr>
            <a:endParaRPr lang="en-US" dirty="0"/>
          </a:p>
        </p:txBody>
      </p:sp>
      <p:sp>
        <p:nvSpPr>
          <p:cNvPr id="4" name="Title 1"/>
          <p:cNvSpPr>
            <a:spLocks noGrp="1"/>
          </p:cNvSpPr>
          <p:nvPr>
            <p:ph type="title"/>
          </p:nvPr>
        </p:nvSpPr>
        <p:spPr>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400"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SCC Budget Planning</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endParaRPr>
          </a:p>
        </p:txBody>
      </p:sp>
    </p:spTree>
    <p:extLst>
      <p:ext uri="{BB962C8B-B14F-4D97-AF65-F5344CB8AC3E}">
        <p14:creationId xmlns:p14="http://schemas.microsoft.com/office/powerpoint/2010/main" val="427064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73563"/>
          </a:xfrm>
        </p:spPr>
        <p:txBody>
          <a:bodyPr/>
          <a:lstStyle/>
          <a:p>
            <a:pPr lvl="1" indent="-342900">
              <a:buClrTx/>
            </a:pPr>
            <a:r>
              <a:rPr lang="en-US" sz="2400" dirty="0">
                <a:solidFill>
                  <a:schemeClr val="tx1"/>
                </a:solidFill>
                <a:latin typeface="+mj-lt"/>
                <a:cs typeface="Arial" pitchFamily="34" charset="0"/>
              </a:rPr>
              <a:t>Use reserves to offset reduced tuition &amp; allocation </a:t>
            </a:r>
          </a:p>
          <a:p>
            <a:pPr marL="342900" lvl="1" indent="-342900">
              <a:buClrTx/>
            </a:pPr>
            <a:endParaRPr lang="en-US" sz="1600" dirty="0">
              <a:solidFill>
                <a:schemeClr val="tx1"/>
              </a:solidFill>
              <a:latin typeface="+mj-lt"/>
              <a:cs typeface="Arial" pitchFamily="34" charset="0"/>
            </a:endParaRPr>
          </a:p>
          <a:p>
            <a:pPr lvl="1" indent="-342900">
              <a:buClrTx/>
            </a:pPr>
            <a:r>
              <a:rPr lang="en-US" sz="2400" dirty="0">
                <a:solidFill>
                  <a:schemeClr val="tx1"/>
                </a:solidFill>
                <a:latin typeface="+mj-lt"/>
                <a:cs typeface="Arial" pitchFamily="34" charset="0"/>
              </a:rPr>
              <a:t>Plan for budget 3% reduction in 19-20 </a:t>
            </a:r>
          </a:p>
          <a:p>
            <a:pPr lvl="3" indent="-342900">
              <a:buClrTx/>
              <a:buFont typeface="Courier New" panose="02070309020205020404" pitchFamily="49" charset="0"/>
              <a:buChar char="o"/>
            </a:pPr>
            <a:r>
              <a:rPr lang="en-US" sz="2400" dirty="0">
                <a:solidFill>
                  <a:schemeClr val="tx1"/>
                </a:solidFill>
                <a:latin typeface="+mj-lt"/>
                <a:cs typeface="Arial" pitchFamily="34" charset="0"/>
              </a:rPr>
              <a:t>Increase revenue</a:t>
            </a:r>
          </a:p>
          <a:p>
            <a:pPr lvl="3" indent="-342900">
              <a:buClrTx/>
              <a:buFont typeface="Courier New" panose="02070309020205020404" pitchFamily="49" charset="0"/>
              <a:buChar char="o"/>
            </a:pPr>
            <a:r>
              <a:rPr lang="en-US" sz="2400" dirty="0">
                <a:solidFill>
                  <a:schemeClr val="tx1"/>
                </a:solidFill>
                <a:latin typeface="+mj-lt"/>
                <a:cs typeface="Arial" pitchFamily="34" charset="0"/>
              </a:rPr>
              <a:t>Increase efficiency </a:t>
            </a:r>
          </a:p>
          <a:p>
            <a:pPr lvl="3" indent="-342900">
              <a:buClrTx/>
              <a:buFont typeface="Courier New" panose="02070309020205020404" pitchFamily="49" charset="0"/>
              <a:buChar char="o"/>
            </a:pPr>
            <a:r>
              <a:rPr lang="en-US" sz="2400" dirty="0">
                <a:solidFill>
                  <a:schemeClr val="tx1"/>
                </a:solidFill>
                <a:latin typeface="+mj-lt"/>
                <a:cs typeface="Arial" pitchFamily="34" charset="0"/>
              </a:rPr>
              <a:t>Reduce costs </a:t>
            </a:r>
          </a:p>
          <a:p>
            <a:pPr marL="114300" indent="0">
              <a:buNone/>
            </a:pPr>
            <a:endParaRPr lang="en-US" sz="1600" dirty="0" smtClean="0">
              <a:solidFill>
                <a:schemeClr val="tx1"/>
              </a:solidFill>
              <a:latin typeface="+mj-lt"/>
            </a:endParaRPr>
          </a:p>
          <a:p>
            <a:pPr marL="114300" indent="0">
              <a:buNone/>
            </a:pPr>
            <a:endParaRPr lang="en-US" dirty="0"/>
          </a:p>
        </p:txBody>
      </p:sp>
      <p:sp>
        <p:nvSpPr>
          <p:cNvPr id="4" name="Title 1"/>
          <p:cNvSpPr>
            <a:spLocks noGrp="1"/>
          </p:cNvSpPr>
          <p:nvPr>
            <p:ph type="title"/>
          </p:nvPr>
        </p:nvSpPr>
        <p:spPr>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400"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SCC </a:t>
            </a: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2019 – 2020 Budget </a:t>
            </a:r>
            <a:r>
              <a:rPr lang="en-US" sz="3400"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Planning</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endParaRPr>
          </a:p>
        </p:txBody>
      </p:sp>
    </p:spTree>
    <p:extLst>
      <p:ext uri="{BB962C8B-B14F-4D97-AF65-F5344CB8AC3E}">
        <p14:creationId xmlns:p14="http://schemas.microsoft.com/office/powerpoint/2010/main" val="219268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9350"/>
            <a:ext cx="8229600" cy="4373563"/>
          </a:xfrm>
        </p:spPr>
        <p:txBody>
          <a:bodyPr/>
          <a:lstStyle/>
          <a:p>
            <a:pPr>
              <a:buClrTx/>
            </a:pPr>
            <a:r>
              <a:rPr lang="en-US" dirty="0">
                <a:solidFill>
                  <a:schemeClr val="tx1"/>
                </a:solidFill>
                <a:latin typeface="+mj-lt"/>
              </a:rPr>
              <a:t>Year Up partnership – up to 300 </a:t>
            </a:r>
            <a:r>
              <a:rPr lang="en-US" dirty="0" smtClean="0">
                <a:solidFill>
                  <a:schemeClr val="tx1"/>
                </a:solidFill>
                <a:latin typeface="+mj-lt"/>
              </a:rPr>
              <a:t>FTE</a:t>
            </a:r>
          </a:p>
          <a:p>
            <a:pPr>
              <a:buClrTx/>
            </a:pPr>
            <a:endParaRPr lang="en-US" sz="1600" dirty="0">
              <a:solidFill>
                <a:schemeClr val="tx1"/>
              </a:solidFill>
              <a:latin typeface="+mj-lt"/>
            </a:endParaRPr>
          </a:p>
          <a:p>
            <a:pPr>
              <a:buClrTx/>
            </a:pPr>
            <a:r>
              <a:rPr lang="en-US" dirty="0">
                <a:solidFill>
                  <a:schemeClr val="tx1"/>
                </a:solidFill>
                <a:latin typeface="+mj-lt"/>
              </a:rPr>
              <a:t> BAS program enrollment growth </a:t>
            </a:r>
            <a:endParaRPr lang="en-US" dirty="0" smtClean="0">
              <a:solidFill>
                <a:schemeClr val="tx1"/>
              </a:solidFill>
              <a:latin typeface="+mj-lt"/>
            </a:endParaRPr>
          </a:p>
          <a:p>
            <a:pPr>
              <a:buClrTx/>
            </a:pPr>
            <a:endParaRPr lang="en-US" sz="1600" dirty="0">
              <a:solidFill>
                <a:schemeClr val="tx1"/>
              </a:solidFill>
              <a:latin typeface="+mj-lt"/>
            </a:endParaRPr>
          </a:p>
          <a:p>
            <a:pPr>
              <a:buClrTx/>
            </a:pPr>
            <a:r>
              <a:rPr lang="en-US" dirty="0">
                <a:solidFill>
                  <a:schemeClr val="tx1"/>
                </a:solidFill>
                <a:latin typeface="+mj-lt"/>
              </a:rPr>
              <a:t> Increase average number of students per </a:t>
            </a:r>
            <a:r>
              <a:rPr lang="en-US" dirty="0" smtClean="0">
                <a:solidFill>
                  <a:schemeClr val="tx1"/>
                </a:solidFill>
                <a:latin typeface="+mj-lt"/>
              </a:rPr>
              <a:t>class</a:t>
            </a:r>
          </a:p>
          <a:p>
            <a:pPr>
              <a:buClrTx/>
            </a:pPr>
            <a:endParaRPr lang="en-US" sz="1600" dirty="0">
              <a:solidFill>
                <a:schemeClr val="tx1"/>
              </a:solidFill>
              <a:latin typeface="+mj-lt"/>
            </a:endParaRPr>
          </a:p>
          <a:p>
            <a:pPr>
              <a:buClrTx/>
            </a:pPr>
            <a:r>
              <a:rPr lang="en-US" dirty="0">
                <a:solidFill>
                  <a:schemeClr val="tx1"/>
                </a:solidFill>
                <a:latin typeface="+mj-lt"/>
              </a:rPr>
              <a:t> Divest old buildings to generate </a:t>
            </a:r>
            <a:r>
              <a:rPr lang="en-US" dirty="0" smtClean="0">
                <a:solidFill>
                  <a:schemeClr val="tx1"/>
                </a:solidFill>
                <a:latin typeface="+mj-lt"/>
              </a:rPr>
              <a:t>income</a:t>
            </a:r>
          </a:p>
          <a:p>
            <a:pPr>
              <a:buClrTx/>
            </a:pPr>
            <a:endParaRPr lang="en-US" sz="1600" dirty="0">
              <a:solidFill>
                <a:schemeClr val="tx1"/>
              </a:solidFill>
              <a:latin typeface="+mj-lt"/>
            </a:endParaRPr>
          </a:p>
          <a:p>
            <a:pPr>
              <a:buClrTx/>
            </a:pPr>
            <a:r>
              <a:rPr lang="en-US" dirty="0">
                <a:solidFill>
                  <a:schemeClr val="tx1"/>
                </a:solidFill>
                <a:latin typeface="+mj-lt"/>
              </a:rPr>
              <a:t> 1.2% net tuition increase </a:t>
            </a:r>
          </a:p>
        </p:txBody>
      </p:sp>
      <p:sp>
        <p:nvSpPr>
          <p:cNvPr id="4" name="Title 1"/>
          <p:cNvSpPr>
            <a:spLocks noGrp="1"/>
          </p:cNvSpPr>
          <p:nvPr>
            <p:ph type="title"/>
          </p:nvPr>
        </p:nvSpPr>
        <p:spPr>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400"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SCC Budget Planning</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endParaRPr>
          </a:p>
        </p:txBody>
      </p:sp>
      <p:sp>
        <p:nvSpPr>
          <p:cNvPr id="5" name="Title 4"/>
          <p:cNvSpPr txBox="1">
            <a:spLocks/>
          </p:cNvSpPr>
          <p:nvPr/>
        </p:nvSpPr>
        <p:spPr>
          <a:xfrm>
            <a:off x="426128" y="1676400"/>
            <a:ext cx="7879672" cy="51434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n-US" sz="3000" b="1" dirty="0">
                <a:solidFill>
                  <a:schemeClr val="accent1">
                    <a:lumMod val="75000"/>
                  </a:schemeClr>
                </a:solidFill>
                <a:latin typeface="+mj-lt"/>
                <a:cs typeface="Arial" pitchFamily="34" charset="0"/>
              </a:rPr>
              <a:t>Potential New Revenue for FY </a:t>
            </a:r>
            <a:r>
              <a:rPr lang="en-US" sz="3000" b="1" dirty="0">
                <a:solidFill>
                  <a:schemeClr val="accent1">
                    <a:lumMod val="75000"/>
                  </a:schemeClr>
                </a:solidFill>
                <a:latin typeface="+mj-lt"/>
              </a:rPr>
              <a:t>2019 - 2020</a:t>
            </a:r>
          </a:p>
        </p:txBody>
      </p:sp>
    </p:spTree>
    <p:extLst>
      <p:ext uri="{BB962C8B-B14F-4D97-AF65-F5344CB8AC3E}">
        <p14:creationId xmlns:p14="http://schemas.microsoft.com/office/powerpoint/2010/main" val="589857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defRPr/>
            </a:pPr>
            <a:r>
              <a:rPr lang="en-US" sz="3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Book Antiqua" pitchFamily="18" charset="0"/>
              </a:rPr>
              <a:t>SCCC BUDGET </a:t>
            </a:r>
            <a:r>
              <a:rPr lang="en-US" sz="3400"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Book Antiqua" pitchFamily="18" charset="0"/>
              </a:rPr>
              <a:t>PLANNING</a:t>
            </a:r>
            <a:endParaRPr lang="en-US" sz="3400"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Book Antiqua" pitchFamily="18" charset="0"/>
            </a:endParaRPr>
          </a:p>
        </p:txBody>
      </p:sp>
      <p:sp>
        <p:nvSpPr>
          <p:cNvPr id="7" name="TextBox 6"/>
          <p:cNvSpPr txBox="1"/>
          <p:nvPr/>
        </p:nvSpPr>
        <p:spPr>
          <a:xfrm>
            <a:off x="1562100" y="2362200"/>
            <a:ext cx="6019800" cy="1569660"/>
          </a:xfrm>
          <a:prstGeom prst="rect">
            <a:avLst/>
          </a:prstGeom>
          <a:noFill/>
        </p:spPr>
        <p:txBody>
          <a:bodyPr wrap="square" rtlCol="0">
            <a:spAutoFit/>
          </a:bodyPr>
          <a:lstStyle/>
          <a:p>
            <a:pPr algn="ctr"/>
            <a:r>
              <a:rPr lang="en-US" sz="3200" b="1" dirty="0" smtClean="0">
                <a:solidFill>
                  <a:srgbClr val="00B050"/>
                </a:solidFill>
                <a:latin typeface="+mj-lt"/>
              </a:rPr>
              <a:t>END OF PRESENTATION</a:t>
            </a:r>
          </a:p>
          <a:p>
            <a:pPr algn="ctr"/>
            <a:endParaRPr lang="en-US" sz="3200" b="1" dirty="0">
              <a:solidFill>
                <a:srgbClr val="00B050"/>
              </a:solidFill>
              <a:latin typeface="+mj-lt"/>
            </a:endParaRPr>
          </a:p>
          <a:p>
            <a:pPr algn="ctr"/>
            <a:r>
              <a:rPr lang="en-US" sz="3200" b="1" dirty="0" smtClean="0">
                <a:solidFill>
                  <a:srgbClr val="00B050"/>
                </a:solidFill>
                <a:latin typeface="+mj-lt"/>
              </a:rPr>
              <a:t>QUESTIONS &amp; ANSWERS</a:t>
            </a:r>
            <a:endParaRPr lang="en-US" sz="3200" b="1" dirty="0">
              <a:solidFill>
                <a:srgbClr val="00B050"/>
              </a:solidFill>
              <a:latin typeface="+mj-lt"/>
            </a:endParaRPr>
          </a:p>
        </p:txBody>
      </p:sp>
    </p:spTree>
    <p:extLst>
      <p:ext uri="{BB962C8B-B14F-4D97-AF65-F5344CB8AC3E}">
        <p14:creationId xmlns:p14="http://schemas.microsoft.com/office/powerpoint/2010/main" val="389537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duotone>
              <a:schemeClr val="accent1">
                <a:shade val="45000"/>
                <a:satMod val="135000"/>
              </a:schemeClr>
              <a:prstClr val="white"/>
            </a:duotone>
            <a:lum bright="48000" contrast="-56000"/>
          </a:blip>
          <a:stretch>
            <a:fillRect/>
          </a:stretch>
        </p:blipFill>
        <p:spPr bwMode="auto">
          <a:xfrm>
            <a:off x="7162800" y="5289550"/>
            <a:ext cx="1981200" cy="1568450"/>
          </a:xfrm>
          <a:prstGeom prst="ellipse">
            <a:avLst/>
          </a:prstGeom>
          <a:noFill/>
          <a:ln w="9525">
            <a:noFill/>
            <a:miter lim="800000"/>
            <a:headEnd/>
            <a:tailEnd/>
          </a:ln>
        </p:spPr>
      </p:pic>
      <p:sp>
        <p:nvSpPr>
          <p:cNvPr id="3076" name="Title 1"/>
          <p:cNvSpPr>
            <a:spLocks noGrp="1"/>
          </p:cNvSpPr>
          <p:nvPr>
            <p:ph type="ctrTitle"/>
          </p:nvPr>
        </p:nvSpPr>
        <p:spPr>
          <a:xfrm>
            <a:off x="685800" y="2362200"/>
            <a:ext cx="7772400" cy="2286000"/>
          </a:xfrm>
        </p:spPr>
        <p:txBody>
          <a:bodyPr/>
          <a:lstStyle/>
          <a:p>
            <a:pPr algn="l" eaLnBrk="1" hangingPunct="1"/>
            <a:r>
              <a:rPr lang="en-US" sz="2000" dirty="0" smtClean="0"/>
              <a:t/>
            </a:r>
            <a:br>
              <a:rPr lang="en-US" sz="2000" dirty="0" smtClean="0"/>
            </a:br>
            <a:r>
              <a:rPr lang="en-US" sz="2000" b="1" i="1" dirty="0" smtClean="0"/>
              <a:t> </a:t>
            </a:r>
            <a:r>
              <a:rPr lang="en-US" sz="2000" dirty="0" smtClean="0"/>
              <a:t/>
            </a:r>
            <a:br>
              <a:rPr lang="en-US" sz="2000" dirty="0" smtClean="0"/>
            </a:br>
            <a:r>
              <a:rPr lang="en-US" sz="2000" dirty="0" smtClean="0"/>
              <a:t/>
            </a:r>
            <a:br>
              <a:rPr lang="en-US" sz="2000" dirty="0" smtClean="0"/>
            </a:br>
            <a:endParaRPr lang="en-US" sz="2000" dirty="0" smtClean="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2" name="TextBox 1"/>
          <p:cNvSpPr txBox="1"/>
          <p:nvPr/>
        </p:nvSpPr>
        <p:spPr>
          <a:xfrm>
            <a:off x="797419" y="2895600"/>
            <a:ext cx="7597336" cy="1569660"/>
          </a:xfrm>
          <a:prstGeom prst="rect">
            <a:avLst/>
          </a:prstGeom>
          <a:noFill/>
        </p:spPr>
        <p:txBody>
          <a:bodyPr wrap="none" rtlCol="0">
            <a:spAutoFit/>
          </a:bodyPr>
          <a:lstStyle/>
          <a:p>
            <a:pPr algn="ctr"/>
            <a:r>
              <a:rPr lang="en-US" sz="3200" b="1" dirty="0" smtClean="0">
                <a:solidFill>
                  <a:srgbClr val="00B050"/>
                </a:solidFill>
                <a:latin typeface="Calibri" pitchFamily="34" charset="0"/>
              </a:rPr>
              <a:t>Ignore the rest of the content. </a:t>
            </a:r>
            <a:endParaRPr lang="en-US" sz="3200" b="1" dirty="0">
              <a:solidFill>
                <a:srgbClr val="00B050"/>
              </a:solidFill>
              <a:latin typeface="Calibri" pitchFamily="34" charset="0"/>
            </a:endParaRPr>
          </a:p>
          <a:p>
            <a:pPr algn="ctr"/>
            <a:r>
              <a:rPr lang="en-US" sz="3200" b="1" dirty="0" smtClean="0">
                <a:solidFill>
                  <a:srgbClr val="00B050"/>
                </a:solidFill>
                <a:latin typeface="Calibri" pitchFamily="34" charset="0"/>
              </a:rPr>
              <a:t>The remaining slides are just place holders. </a:t>
            </a:r>
          </a:p>
          <a:p>
            <a:pPr algn="ctr"/>
            <a:endParaRPr lang="en-US" sz="3200" b="1" dirty="0">
              <a:solidFill>
                <a:srgbClr val="00B050"/>
              </a:solidFill>
              <a:latin typeface="Calibri" pitchFamily="34" charset="0"/>
            </a:endParaRPr>
          </a:p>
        </p:txBody>
      </p:sp>
    </p:spTree>
    <p:extLst>
      <p:ext uri="{BB962C8B-B14F-4D97-AF65-F5344CB8AC3E}">
        <p14:creationId xmlns:p14="http://schemas.microsoft.com/office/powerpoint/2010/main" val="3084405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1022" y="228601"/>
            <a:ext cx="8241957"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local funds in the budget? </a:t>
            </a:r>
            <a:endParaRPr lang="en-US" sz="3400" dirty="0">
              <a:solidFill>
                <a:schemeClr val="tx1"/>
              </a:solidFill>
              <a:latin typeface="+mj-lt"/>
            </a:endParaRPr>
          </a:p>
        </p:txBody>
      </p:sp>
      <p:graphicFrame>
        <p:nvGraphicFramePr>
          <p:cNvPr id="5" name="Content Placeholder 12"/>
          <p:cNvGraphicFramePr>
            <a:graphicFrameLocks noGrp="1"/>
          </p:cNvGraphicFramePr>
          <p:nvPr>
            <p:ph idx="1"/>
            <p:extLst/>
          </p:nvPr>
        </p:nvGraphicFramePr>
        <p:xfrm>
          <a:off x="266701" y="1524000"/>
          <a:ext cx="8610599" cy="5181604"/>
        </p:xfrm>
        <a:graphic>
          <a:graphicData uri="http://schemas.openxmlformats.org/drawingml/2006/table">
            <a:tbl>
              <a:tblPr/>
              <a:tblGrid>
                <a:gridCol w="2820798">
                  <a:extLst>
                    <a:ext uri="{9D8B030D-6E8A-4147-A177-3AD203B41FA5}">
                      <a16:colId xmlns:a16="http://schemas.microsoft.com/office/drawing/2014/main" val="2692757735"/>
                    </a:ext>
                  </a:extLst>
                </a:gridCol>
                <a:gridCol w="291556">
                  <a:extLst>
                    <a:ext uri="{9D8B030D-6E8A-4147-A177-3AD203B41FA5}">
                      <a16:colId xmlns:a16="http://schemas.microsoft.com/office/drawing/2014/main" val="440735319"/>
                    </a:ext>
                  </a:extLst>
                </a:gridCol>
                <a:gridCol w="765332">
                  <a:extLst>
                    <a:ext uri="{9D8B030D-6E8A-4147-A177-3AD203B41FA5}">
                      <a16:colId xmlns:a16="http://schemas.microsoft.com/office/drawing/2014/main" val="353437359"/>
                    </a:ext>
                  </a:extLst>
                </a:gridCol>
                <a:gridCol w="765332">
                  <a:extLst>
                    <a:ext uri="{9D8B030D-6E8A-4147-A177-3AD203B41FA5}">
                      <a16:colId xmlns:a16="http://schemas.microsoft.com/office/drawing/2014/main" val="3451512105"/>
                    </a:ext>
                  </a:extLst>
                </a:gridCol>
                <a:gridCol w="767762">
                  <a:extLst>
                    <a:ext uri="{9D8B030D-6E8A-4147-A177-3AD203B41FA5}">
                      <a16:colId xmlns:a16="http://schemas.microsoft.com/office/drawing/2014/main" val="3214713658"/>
                    </a:ext>
                  </a:extLst>
                </a:gridCol>
                <a:gridCol w="767762">
                  <a:extLst>
                    <a:ext uri="{9D8B030D-6E8A-4147-A177-3AD203B41FA5}">
                      <a16:colId xmlns:a16="http://schemas.microsoft.com/office/drawing/2014/main" val="3200629091"/>
                    </a:ext>
                  </a:extLst>
                </a:gridCol>
                <a:gridCol w="719170">
                  <a:extLst>
                    <a:ext uri="{9D8B030D-6E8A-4147-A177-3AD203B41FA5}">
                      <a16:colId xmlns:a16="http://schemas.microsoft.com/office/drawing/2014/main" val="2255665026"/>
                    </a:ext>
                  </a:extLst>
                </a:gridCol>
                <a:gridCol w="903822">
                  <a:extLst>
                    <a:ext uri="{9D8B030D-6E8A-4147-A177-3AD203B41FA5}">
                      <a16:colId xmlns:a16="http://schemas.microsoft.com/office/drawing/2014/main" val="737865147"/>
                    </a:ext>
                  </a:extLst>
                </a:gridCol>
                <a:gridCol w="809065">
                  <a:extLst>
                    <a:ext uri="{9D8B030D-6E8A-4147-A177-3AD203B41FA5}">
                      <a16:colId xmlns:a16="http://schemas.microsoft.com/office/drawing/2014/main" val="4249941659"/>
                    </a:ext>
                  </a:extLst>
                </a:gridCol>
              </a:tblGrid>
              <a:tr h="264271">
                <a:tc gridSpan="4">
                  <a:txBody>
                    <a:bodyPr/>
                    <a:lstStyle/>
                    <a:p>
                      <a:pPr algn="l" fontAlgn="b"/>
                      <a:r>
                        <a:rPr lang="en-US" sz="1100" b="1" i="0" u="none" strike="noStrike" dirty="0">
                          <a:solidFill>
                            <a:srgbClr val="000000"/>
                          </a:solidFill>
                          <a:effectLst/>
                          <a:latin typeface="Arial" panose="020B0604020202020204" pitchFamily="34" charset="0"/>
                        </a:rPr>
                        <a:t> Seattle Colleges FY1819 Operating Budget Allocation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169380"/>
                  </a:ext>
                </a:extLst>
              </a:tr>
              <a:tr h="188765">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Arial" panose="020B0604020202020204" pitchFamily="34" charset="0"/>
                        </a:rPr>
                        <a:t> Total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Central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North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South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SVI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District-wide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Siegal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635590"/>
                  </a:ext>
                </a:extLst>
              </a:tr>
              <a:tr h="188765">
                <a:tc>
                  <a:txBody>
                    <a:bodyPr/>
                    <a:lstStyle/>
                    <a:p>
                      <a:pPr algn="l" fontAlgn="b"/>
                      <a:r>
                        <a:rPr lang="en-US" sz="800" b="1" i="0" u="none" strike="noStrike">
                          <a:solidFill>
                            <a:srgbClr val="000000"/>
                          </a:solidFill>
                          <a:effectLst/>
                          <a:latin typeface="Arial" panose="020B0604020202020204" pitchFamily="34" charset="0"/>
                        </a:rPr>
                        <a:t> PERMANENT FUNDS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0995741"/>
                  </a:ext>
                </a:extLst>
              </a:tr>
              <a:tr h="188765">
                <a:tc>
                  <a:txBody>
                    <a:bodyPr/>
                    <a:lstStyle/>
                    <a:p>
                      <a:pPr algn="l" fontAlgn="b"/>
                      <a:r>
                        <a:rPr lang="en-US" sz="800" b="0" i="0" u="none" strike="noStrike">
                          <a:solidFill>
                            <a:srgbClr val="000000"/>
                          </a:solidFill>
                          <a:effectLst/>
                          <a:latin typeface="Arial" panose="020B0604020202020204" pitchFamily="34" charset="0"/>
                        </a:rPr>
                        <a:t> Above the Line (aka "the big pot"):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083586"/>
                  </a:ext>
                </a:extLst>
              </a:tr>
              <a:tr h="179327">
                <a:tc>
                  <a:txBody>
                    <a:bodyPr/>
                    <a:lstStyle/>
                    <a:p>
                      <a:pPr algn="l" fontAlgn="b"/>
                      <a:r>
                        <a:rPr lang="en-US" sz="800" b="0" i="0" u="none" strike="noStrike">
                          <a:solidFill>
                            <a:srgbClr val="000000"/>
                          </a:solidFill>
                          <a:effectLst/>
                          <a:latin typeface="Arial" panose="020B0604020202020204" pitchFamily="34" charset="0"/>
                        </a:rPr>
                        <a:t>      State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46,313,629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12,610,075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9,349,189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11,125,751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1,300,947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5,112,452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6,815,216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9797664"/>
                  </a:ext>
                </a:extLst>
              </a:tr>
              <a:tr h="179327">
                <a:tc>
                  <a:txBody>
                    <a:bodyPr/>
                    <a:lstStyle/>
                    <a:p>
                      <a:pPr algn="l" fontAlgn="b"/>
                      <a:r>
                        <a:rPr lang="en-US" sz="800" b="0" i="0" u="none" strike="noStrike">
                          <a:solidFill>
                            <a:srgbClr val="000000"/>
                          </a:solidFill>
                          <a:effectLst/>
                          <a:latin typeface="Arial" panose="020B0604020202020204" pitchFamily="34" charset="0"/>
                        </a:rPr>
                        <a:t>      Tuition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29,433,146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8,811,028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6,532,551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7,773,887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999,923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5,315,758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282047"/>
                  </a:ext>
                </a:extLst>
              </a:tr>
              <a:tr h="179327">
                <a:tc>
                  <a:txBody>
                    <a:bodyPr/>
                    <a:lstStyle/>
                    <a:p>
                      <a:pPr algn="l" fontAlgn="b"/>
                      <a:r>
                        <a:rPr lang="en-US" sz="800" b="0" i="1" u="none" strike="noStrike">
                          <a:solidFill>
                            <a:srgbClr val="000000"/>
                          </a:solidFill>
                          <a:effectLst/>
                          <a:latin typeface="Arial" panose="020B0604020202020204" pitchFamily="34" charset="0"/>
                        </a:rPr>
                        <a:t> FY 2018 Total Model Allocation ("big pot")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75,746,775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21,421,102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15,881,740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18,899,638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2,300,870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5,112,452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12,130,974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8845012"/>
                  </a:ext>
                </a:extLst>
              </a:tr>
              <a:tr h="188765">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3286713"/>
                  </a:ext>
                </a:extLst>
              </a:tr>
              <a:tr h="179327">
                <a:tc>
                  <a:txBody>
                    <a:bodyPr/>
                    <a:lstStyle/>
                    <a:p>
                      <a:pPr algn="l" fontAlgn="b"/>
                      <a:r>
                        <a:rPr lang="en-US" sz="800" b="0" i="0" u="none" strike="noStrike">
                          <a:solidFill>
                            <a:srgbClr val="000000"/>
                          </a:solidFill>
                          <a:effectLst/>
                          <a:latin typeface="Arial" panose="020B0604020202020204" pitchFamily="34" charset="0"/>
                        </a:rPr>
                        <a:t> College Specifically allocated items (State)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0746445"/>
                  </a:ext>
                </a:extLst>
              </a:tr>
              <a:tr h="179327">
                <a:tc>
                  <a:txBody>
                    <a:bodyPr/>
                    <a:lstStyle/>
                    <a:p>
                      <a:pPr algn="l" fontAlgn="b"/>
                      <a:r>
                        <a:rPr lang="en-US" sz="800" b="0" i="0" u="none" strike="noStrike">
                          <a:solidFill>
                            <a:srgbClr val="000000"/>
                          </a:solidFill>
                          <a:effectLst/>
                          <a:latin typeface="Arial" panose="020B0604020202020204" pitchFamily="34" charset="0"/>
                        </a:rPr>
                        <a:t>      SAI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3,003,603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1,178,629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874,467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950,507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1536757"/>
                  </a:ext>
                </a:extLst>
              </a:tr>
              <a:tr h="179327">
                <a:tc>
                  <a:txBody>
                    <a:bodyPr/>
                    <a:lstStyle/>
                    <a:p>
                      <a:pPr algn="l" fontAlgn="b"/>
                      <a:r>
                        <a:rPr lang="en-US" sz="800" b="0" i="0" u="none" strike="noStrike">
                          <a:solidFill>
                            <a:srgbClr val="000000"/>
                          </a:solidFill>
                          <a:effectLst/>
                          <a:latin typeface="Arial" panose="020B0604020202020204" pitchFamily="34" charset="0"/>
                        </a:rPr>
                        <a:t>      New Items &amp; Program reallocations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7,024,845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2,264,987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1,945,907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2,549,703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41,256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222,992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5759069"/>
                  </a:ext>
                </a:extLst>
              </a:tr>
              <a:tr h="179327">
                <a:tc>
                  <a:txBody>
                    <a:bodyPr/>
                    <a:lstStyle/>
                    <a:p>
                      <a:pPr algn="l" fontAlgn="b"/>
                      <a:r>
                        <a:rPr lang="en-US" sz="800" b="0" i="0" u="none" strike="noStrike">
                          <a:solidFill>
                            <a:srgbClr val="000000"/>
                          </a:solidFill>
                          <a:effectLst/>
                          <a:latin typeface="Arial" panose="020B0604020202020204" pitchFamily="34" charset="0"/>
                        </a:rPr>
                        <a:t>      Ongoing Items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2,782,495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1,154,452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623,582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999,182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5,279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0588916"/>
                  </a:ext>
                </a:extLst>
              </a:tr>
              <a:tr h="179327">
                <a:tc>
                  <a:txBody>
                    <a:bodyPr/>
                    <a:lstStyle/>
                    <a:p>
                      <a:pPr algn="l" fontAlgn="b"/>
                      <a:r>
                        <a:rPr lang="en-US" sz="800" b="0" i="0" u="none" strike="noStrike">
                          <a:solidFill>
                            <a:srgbClr val="000000"/>
                          </a:solidFill>
                          <a:effectLst/>
                          <a:latin typeface="Arial" panose="020B0604020202020204" pitchFamily="34" charset="0"/>
                        </a:rPr>
                        <a:t>      Compensation &amp; Safe Harbor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11,353,428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4,398,151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3,091,485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2,886,081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303,263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110,046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564,401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819333"/>
                  </a:ext>
                </a:extLst>
              </a:tr>
              <a:tr h="179327">
                <a:tc>
                  <a:txBody>
                    <a:bodyPr/>
                    <a:lstStyle/>
                    <a:p>
                      <a:pPr algn="l" fontAlgn="b"/>
                      <a:r>
                        <a:rPr lang="en-US" sz="800" b="0" i="1" u="none" strike="noStrike">
                          <a:solidFill>
                            <a:srgbClr val="000000"/>
                          </a:solidFill>
                          <a:effectLst/>
                          <a:latin typeface="Arial" panose="020B0604020202020204" pitchFamily="34" charset="0"/>
                        </a:rPr>
                        <a:t>          Sub-total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24,164,371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8,996,219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6,535,441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7,385,473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349,799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110,046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787,393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1768393"/>
                  </a:ext>
                </a:extLst>
              </a:tr>
              <a:tr h="179327">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1184617"/>
                  </a:ext>
                </a:extLst>
              </a:tr>
              <a:tr h="179327">
                <a:tc>
                  <a:txBody>
                    <a:bodyPr/>
                    <a:lstStyle/>
                    <a:p>
                      <a:pPr algn="l" fontAlgn="b"/>
                      <a:r>
                        <a:rPr lang="en-US" sz="800" b="0" i="1" u="none" strike="noStrike">
                          <a:solidFill>
                            <a:srgbClr val="000000"/>
                          </a:solidFill>
                          <a:effectLst/>
                          <a:latin typeface="Arial" panose="020B0604020202020204" pitchFamily="34" charset="0"/>
                        </a:rPr>
                        <a:t> College Specifically allocated items (Tuition / Indirect)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2634677"/>
                  </a:ext>
                </a:extLst>
              </a:tr>
              <a:tr h="179327">
                <a:tc>
                  <a:txBody>
                    <a:bodyPr/>
                    <a:lstStyle/>
                    <a:p>
                      <a:pPr algn="l" fontAlgn="b"/>
                      <a:r>
                        <a:rPr lang="en-US" sz="800" b="0" i="1" u="none" strike="noStrike">
                          <a:solidFill>
                            <a:srgbClr val="000000"/>
                          </a:solidFill>
                          <a:effectLst/>
                          <a:latin typeface="Arial" panose="020B0604020202020204" pitchFamily="34" charset="0"/>
                        </a:rPr>
                        <a:t>      Additional Local Spending Authority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24,680,167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12,399,441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7,384,515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3,896,211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1,000,000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473318"/>
                  </a:ext>
                </a:extLst>
              </a:tr>
              <a:tr h="179327">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828213"/>
                  </a:ext>
                </a:extLst>
              </a:tr>
              <a:tr h="179327">
                <a:tc>
                  <a:txBody>
                    <a:bodyPr/>
                    <a:lstStyle/>
                    <a:p>
                      <a:pPr algn="l" fontAlgn="b"/>
                      <a:r>
                        <a:rPr lang="en-US" sz="800" b="0" i="1" u="none" strike="noStrike">
                          <a:solidFill>
                            <a:srgbClr val="000000"/>
                          </a:solidFill>
                          <a:effectLst/>
                          <a:latin typeface="Arial" panose="020B0604020202020204" pitchFamily="34" charset="0"/>
                        </a:rPr>
                        <a:t> Total Permanent Funds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124,591,313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42,816,762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29,801,696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30,181,322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2,650,668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5,222,498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13,918,367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6485368"/>
                  </a:ext>
                </a:extLst>
              </a:tr>
              <a:tr h="179327">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5157924"/>
                  </a:ext>
                </a:extLst>
              </a:tr>
              <a:tr h="188765">
                <a:tc>
                  <a:txBody>
                    <a:bodyPr/>
                    <a:lstStyle/>
                    <a:p>
                      <a:pPr algn="l" fontAlgn="b"/>
                      <a:r>
                        <a:rPr lang="en-US" sz="800" b="1" i="0" u="none" strike="noStrike">
                          <a:solidFill>
                            <a:srgbClr val="000000"/>
                          </a:solidFill>
                          <a:effectLst/>
                          <a:latin typeface="Arial" panose="020B0604020202020204" pitchFamily="34" charset="0"/>
                        </a:rPr>
                        <a:t> TEMPORARY FUNDS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315473"/>
                  </a:ext>
                </a:extLst>
              </a:tr>
              <a:tr h="179327">
                <a:tc>
                  <a:txBody>
                    <a:bodyPr/>
                    <a:lstStyle/>
                    <a:p>
                      <a:pPr algn="l" fontAlgn="b"/>
                      <a:r>
                        <a:rPr lang="en-US" sz="800" b="0" i="0" u="none" strike="noStrike">
                          <a:solidFill>
                            <a:srgbClr val="000000"/>
                          </a:solidFill>
                          <a:effectLst/>
                          <a:latin typeface="Arial" panose="020B0604020202020204" pitchFamily="34" charset="0"/>
                        </a:rPr>
                        <a:t>      New Items &amp; Program reallocations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989,319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325,685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404,248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259,386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9203797"/>
                  </a:ext>
                </a:extLst>
              </a:tr>
              <a:tr h="179327">
                <a:tc>
                  <a:txBody>
                    <a:bodyPr/>
                    <a:lstStyle/>
                    <a:p>
                      <a:pPr algn="l" fontAlgn="b"/>
                      <a:r>
                        <a:rPr lang="en-US" sz="800" b="0" i="0" u="none" strike="noStrike">
                          <a:solidFill>
                            <a:srgbClr val="000000"/>
                          </a:solidFill>
                          <a:effectLst/>
                          <a:latin typeface="Arial" panose="020B0604020202020204" pitchFamily="34" charset="0"/>
                        </a:rPr>
                        <a:t>      Ongoing Items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897,205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125,000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474,913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297,292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3057253"/>
                  </a:ext>
                </a:extLst>
              </a:tr>
              <a:tr h="179327">
                <a:tc>
                  <a:txBody>
                    <a:bodyPr/>
                    <a:lstStyle/>
                    <a:p>
                      <a:pPr algn="l" fontAlgn="b"/>
                      <a:r>
                        <a:rPr lang="en-US" sz="800" b="0" i="0" u="none" strike="noStrike">
                          <a:solidFill>
                            <a:srgbClr val="000000"/>
                          </a:solidFill>
                          <a:effectLst/>
                          <a:latin typeface="Arial" panose="020B0604020202020204" pitchFamily="34" charset="0"/>
                        </a:rPr>
                        <a:t>      Compensation &amp; Safe Harbor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8772916"/>
                  </a:ext>
                </a:extLst>
              </a:tr>
              <a:tr h="179327">
                <a:tc>
                  <a:txBody>
                    <a:bodyPr/>
                    <a:lstStyle/>
                    <a:p>
                      <a:pPr algn="l" fontAlgn="b"/>
                      <a:r>
                        <a:rPr lang="en-US" sz="800" b="0" i="0" u="none" strike="noStrike">
                          <a:solidFill>
                            <a:srgbClr val="000000"/>
                          </a:solidFill>
                          <a:effectLst/>
                          <a:latin typeface="Arial" panose="020B0604020202020204" pitchFamily="34" charset="0"/>
                        </a:rPr>
                        <a:t>      Carryforward &amp; other one time funds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10,228,598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rPr>
                        <a:t>        5,363,146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effectLst/>
                          <a:latin typeface="Arial" panose="020B0604020202020204" pitchFamily="34" charset="0"/>
                        </a:rPr>
                        <a:t>        2,699,662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1,041,503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624,288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500,000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345391"/>
                  </a:ext>
                </a:extLst>
              </a:tr>
              <a:tr h="179327">
                <a:tc>
                  <a:txBody>
                    <a:bodyPr/>
                    <a:lstStyle/>
                    <a:p>
                      <a:pPr algn="l" fontAlgn="b"/>
                      <a:r>
                        <a:rPr lang="en-US" sz="800" b="0" i="1" u="none" strike="noStrike">
                          <a:solidFill>
                            <a:srgbClr val="000000"/>
                          </a:solidFill>
                          <a:effectLst/>
                          <a:latin typeface="Arial" panose="020B0604020202020204" pitchFamily="34" charset="0"/>
                        </a:rPr>
                        <a:t>  Total Temporary Funds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12,115,122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5,813,831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3,578,823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1,598,181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624,288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500,000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731624"/>
                  </a:ext>
                </a:extLst>
              </a:tr>
              <a:tr h="188765">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632744"/>
                  </a:ext>
                </a:extLst>
              </a:tr>
              <a:tr h="198203">
                <a:tc>
                  <a:txBody>
                    <a:bodyPr/>
                    <a:lstStyle/>
                    <a:p>
                      <a:pPr algn="l" fontAlgn="b"/>
                      <a:r>
                        <a:rPr lang="en-US" sz="800" b="1" i="0" u="none" strike="noStrike" dirty="0">
                          <a:solidFill>
                            <a:srgbClr val="000000"/>
                          </a:solidFill>
                          <a:effectLst/>
                          <a:latin typeface="Arial" panose="020B0604020202020204" pitchFamily="34" charset="0"/>
                        </a:rPr>
                        <a:t> TOTAL OPERATING BUDGET ALLOCATION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136,706,435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48,630,593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33,380,519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Arial" panose="020B0604020202020204" pitchFamily="34" charset="0"/>
                        </a:rPr>
                        <a:t>      31,779,503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3,274,956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5,222,498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Arial" panose="020B0604020202020204" pitchFamily="34" charset="0"/>
                        </a:rPr>
                        <a:t>       14,418,367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50277694"/>
                  </a:ext>
                </a:extLst>
              </a:tr>
            </a:tbl>
          </a:graphicData>
        </a:graphic>
      </p:graphicFrame>
    </p:spTree>
    <p:extLst>
      <p:ext uri="{BB962C8B-B14F-4D97-AF65-F5344CB8AC3E}">
        <p14:creationId xmlns:p14="http://schemas.microsoft.com/office/powerpoint/2010/main" val="136313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local funds in the budget? </a:t>
            </a:r>
            <a:endParaRPr lang="en-US" sz="3400" dirty="0">
              <a:solidFill>
                <a:schemeClr val="tx1"/>
              </a:solidFill>
              <a:latin typeface="+mj-lt"/>
            </a:endParaRPr>
          </a:p>
        </p:txBody>
      </p:sp>
      <p:graphicFrame>
        <p:nvGraphicFramePr>
          <p:cNvPr id="6" name="Content Placeholder 4"/>
          <p:cNvGraphicFramePr>
            <a:graphicFrameLocks noGrp="1"/>
          </p:cNvGraphicFramePr>
          <p:nvPr>
            <p:ph idx="1"/>
            <p:extLst/>
          </p:nvPr>
        </p:nvGraphicFramePr>
        <p:xfrm>
          <a:off x="285751" y="1600200"/>
          <a:ext cx="8572498" cy="4952999"/>
        </p:xfrm>
        <a:graphic>
          <a:graphicData uri="http://schemas.openxmlformats.org/drawingml/2006/table">
            <a:tbl>
              <a:tblPr/>
              <a:tblGrid>
                <a:gridCol w="3913755">
                  <a:extLst>
                    <a:ext uri="{9D8B030D-6E8A-4147-A177-3AD203B41FA5}">
                      <a16:colId xmlns:a16="http://schemas.microsoft.com/office/drawing/2014/main" val="1358459455"/>
                    </a:ext>
                  </a:extLst>
                </a:gridCol>
                <a:gridCol w="404523">
                  <a:extLst>
                    <a:ext uri="{9D8B030D-6E8A-4147-A177-3AD203B41FA5}">
                      <a16:colId xmlns:a16="http://schemas.microsoft.com/office/drawing/2014/main" val="1079492375"/>
                    </a:ext>
                  </a:extLst>
                </a:gridCol>
                <a:gridCol w="1061869">
                  <a:extLst>
                    <a:ext uri="{9D8B030D-6E8A-4147-A177-3AD203B41FA5}">
                      <a16:colId xmlns:a16="http://schemas.microsoft.com/office/drawing/2014/main" val="4108332463"/>
                    </a:ext>
                  </a:extLst>
                </a:gridCol>
                <a:gridCol w="1061869">
                  <a:extLst>
                    <a:ext uri="{9D8B030D-6E8A-4147-A177-3AD203B41FA5}">
                      <a16:colId xmlns:a16="http://schemas.microsoft.com/office/drawing/2014/main" val="596348724"/>
                    </a:ext>
                  </a:extLst>
                </a:gridCol>
                <a:gridCol w="1065241">
                  <a:extLst>
                    <a:ext uri="{9D8B030D-6E8A-4147-A177-3AD203B41FA5}">
                      <a16:colId xmlns:a16="http://schemas.microsoft.com/office/drawing/2014/main" val="3009141214"/>
                    </a:ext>
                  </a:extLst>
                </a:gridCol>
                <a:gridCol w="1065241">
                  <a:extLst>
                    <a:ext uri="{9D8B030D-6E8A-4147-A177-3AD203B41FA5}">
                      <a16:colId xmlns:a16="http://schemas.microsoft.com/office/drawing/2014/main" val="102508402"/>
                    </a:ext>
                  </a:extLst>
                </a:gridCol>
              </a:tblGrid>
              <a:tr h="252612">
                <a:tc gridSpan="4">
                  <a:txBody>
                    <a:bodyPr/>
                    <a:lstStyle/>
                    <a:p>
                      <a:pPr algn="l" fontAlgn="b"/>
                      <a:r>
                        <a:rPr lang="en-US" sz="1200" b="1" i="0" u="none" strike="noStrike" dirty="0">
                          <a:solidFill>
                            <a:srgbClr val="000000"/>
                          </a:solidFill>
                          <a:effectLst/>
                          <a:latin typeface="Arial" panose="020B0604020202020204" pitchFamily="34" charset="0"/>
                        </a:rPr>
                        <a:t> Seattle Colleges FY1819 Operating Budget Allocation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40610"/>
                  </a:ext>
                </a:extLst>
              </a:tr>
              <a:tr h="180438">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000000"/>
                          </a:solidFill>
                          <a:effectLst/>
                          <a:latin typeface="Arial" panose="020B0604020202020204" pitchFamily="34" charset="0"/>
                        </a:rPr>
                        <a:t> Total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Central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North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South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947111"/>
                  </a:ext>
                </a:extLst>
              </a:tr>
              <a:tr h="180438">
                <a:tc>
                  <a:txBody>
                    <a:bodyPr/>
                    <a:lstStyle/>
                    <a:p>
                      <a:pPr algn="l" fontAlgn="b"/>
                      <a:r>
                        <a:rPr lang="en-US" sz="800" b="1" i="0" u="none" strike="noStrike">
                          <a:solidFill>
                            <a:srgbClr val="000000"/>
                          </a:solidFill>
                          <a:effectLst/>
                          <a:latin typeface="Arial" panose="020B0604020202020204" pitchFamily="34" charset="0"/>
                        </a:rPr>
                        <a:t> PERMANENT FUNDS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38070448"/>
                  </a:ext>
                </a:extLst>
              </a:tr>
              <a:tr h="180438">
                <a:tc>
                  <a:txBody>
                    <a:bodyPr/>
                    <a:lstStyle/>
                    <a:p>
                      <a:pPr algn="l" fontAlgn="b"/>
                      <a:r>
                        <a:rPr lang="en-US" sz="800" b="0" i="0" u="none" strike="noStrike">
                          <a:solidFill>
                            <a:srgbClr val="000000"/>
                          </a:solidFill>
                          <a:effectLst/>
                          <a:latin typeface="Arial" panose="020B0604020202020204" pitchFamily="34" charset="0"/>
                        </a:rPr>
                        <a:t> Above the Line (aka "the big pot"):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09842381"/>
                  </a:ext>
                </a:extLst>
              </a:tr>
              <a:tr h="171415">
                <a:tc>
                  <a:txBody>
                    <a:bodyPr/>
                    <a:lstStyle/>
                    <a:p>
                      <a:pPr algn="l" fontAlgn="b"/>
                      <a:r>
                        <a:rPr lang="en-US" sz="800" b="0" i="0" u="none" strike="noStrike">
                          <a:solidFill>
                            <a:srgbClr val="000000"/>
                          </a:solidFill>
                          <a:effectLst/>
                          <a:latin typeface="Arial" panose="020B0604020202020204" pitchFamily="34" charset="0"/>
                        </a:rPr>
                        <a:t>      State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46,313,629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12,610,075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9,349,189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11,125,751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90954098"/>
                  </a:ext>
                </a:extLst>
              </a:tr>
              <a:tr h="171415">
                <a:tc>
                  <a:txBody>
                    <a:bodyPr/>
                    <a:lstStyle/>
                    <a:p>
                      <a:pPr algn="l" fontAlgn="b"/>
                      <a:r>
                        <a:rPr lang="en-US" sz="800" b="0" i="0" u="none" strike="noStrike" dirty="0">
                          <a:solidFill>
                            <a:srgbClr val="000000"/>
                          </a:solidFill>
                          <a:effectLst/>
                          <a:latin typeface="Arial" panose="020B0604020202020204" pitchFamily="34" charset="0"/>
                        </a:rPr>
                        <a:t>      Tuition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29,433,146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8,811,028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6,532,551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7,773,887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64645"/>
                  </a:ext>
                </a:extLst>
              </a:tr>
              <a:tr h="171415">
                <a:tc>
                  <a:txBody>
                    <a:bodyPr/>
                    <a:lstStyle/>
                    <a:p>
                      <a:pPr algn="l" fontAlgn="b"/>
                      <a:r>
                        <a:rPr lang="en-US" sz="800" b="0" i="1" u="none" strike="noStrike">
                          <a:solidFill>
                            <a:srgbClr val="000000"/>
                          </a:solidFill>
                          <a:effectLst/>
                          <a:latin typeface="Arial" panose="020B0604020202020204" pitchFamily="34" charset="0"/>
                        </a:rPr>
                        <a:t> FY 2018 Total Model Allocation ("big pot")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1"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75,746,775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21,421,102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dirty="0">
                          <a:solidFill>
                            <a:srgbClr val="000000"/>
                          </a:solidFill>
                          <a:effectLst/>
                          <a:latin typeface="Arial" panose="020B0604020202020204" pitchFamily="34" charset="0"/>
                        </a:rPr>
                        <a:t>     15,881,740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18,899,638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5594675"/>
                  </a:ext>
                </a:extLst>
              </a:tr>
              <a:tr h="180438">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81234122"/>
                  </a:ext>
                </a:extLst>
              </a:tr>
              <a:tr h="171415">
                <a:tc>
                  <a:txBody>
                    <a:bodyPr/>
                    <a:lstStyle/>
                    <a:p>
                      <a:pPr algn="l" fontAlgn="b"/>
                      <a:r>
                        <a:rPr lang="en-US" sz="800" b="0" i="0" u="none" strike="noStrike">
                          <a:solidFill>
                            <a:srgbClr val="000000"/>
                          </a:solidFill>
                          <a:effectLst/>
                          <a:latin typeface="Arial" panose="020B0604020202020204" pitchFamily="34" charset="0"/>
                        </a:rPr>
                        <a:t> College Specifically allocated items (State)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36151452"/>
                  </a:ext>
                </a:extLst>
              </a:tr>
              <a:tr h="171415">
                <a:tc>
                  <a:txBody>
                    <a:bodyPr/>
                    <a:lstStyle/>
                    <a:p>
                      <a:pPr algn="l" fontAlgn="b"/>
                      <a:r>
                        <a:rPr lang="en-US" sz="800" b="0" i="0" u="none" strike="noStrike">
                          <a:solidFill>
                            <a:srgbClr val="000000"/>
                          </a:solidFill>
                          <a:effectLst/>
                          <a:latin typeface="Arial" panose="020B0604020202020204" pitchFamily="34" charset="0"/>
                        </a:rPr>
                        <a:t>      SAI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3,003,603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1,178,629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874,467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950,507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34435770"/>
                  </a:ext>
                </a:extLst>
              </a:tr>
              <a:tr h="171415">
                <a:tc>
                  <a:txBody>
                    <a:bodyPr/>
                    <a:lstStyle/>
                    <a:p>
                      <a:pPr algn="l" fontAlgn="b"/>
                      <a:r>
                        <a:rPr lang="en-US" sz="800" b="0" i="0" u="none" strike="noStrike">
                          <a:solidFill>
                            <a:srgbClr val="000000"/>
                          </a:solidFill>
                          <a:effectLst/>
                          <a:latin typeface="Arial" panose="020B0604020202020204" pitchFamily="34" charset="0"/>
                        </a:rPr>
                        <a:t>      New Items &amp; Program reallocations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7,024,845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2,264,987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1,945,907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2,549,703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64646097"/>
                  </a:ext>
                </a:extLst>
              </a:tr>
              <a:tr h="171415">
                <a:tc>
                  <a:txBody>
                    <a:bodyPr/>
                    <a:lstStyle/>
                    <a:p>
                      <a:pPr algn="l" fontAlgn="b"/>
                      <a:r>
                        <a:rPr lang="en-US" sz="800" b="0" i="0" u="none" strike="noStrike">
                          <a:solidFill>
                            <a:srgbClr val="000000"/>
                          </a:solidFill>
                          <a:effectLst/>
                          <a:latin typeface="Arial" panose="020B0604020202020204" pitchFamily="34" charset="0"/>
                        </a:rPr>
                        <a:t>      Ongoing Items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2,782,495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1,154,452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623,582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999,182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29204285"/>
                  </a:ext>
                </a:extLst>
              </a:tr>
              <a:tr h="171415">
                <a:tc>
                  <a:txBody>
                    <a:bodyPr/>
                    <a:lstStyle/>
                    <a:p>
                      <a:pPr algn="l" fontAlgn="b"/>
                      <a:r>
                        <a:rPr lang="en-US" sz="800" b="0" i="0" u="none" strike="noStrike">
                          <a:solidFill>
                            <a:srgbClr val="000000"/>
                          </a:solidFill>
                          <a:effectLst/>
                          <a:latin typeface="Arial" panose="020B0604020202020204" pitchFamily="34" charset="0"/>
                        </a:rPr>
                        <a:t>      Compensation &amp; Safe Harbor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11,353,428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4,398,151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3,091,485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2,886,081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857018"/>
                  </a:ext>
                </a:extLst>
              </a:tr>
              <a:tr h="171415">
                <a:tc>
                  <a:txBody>
                    <a:bodyPr/>
                    <a:lstStyle/>
                    <a:p>
                      <a:pPr algn="l" fontAlgn="b"/>
                      <a:r>
                        <a:rPr lang="en-US" sz="800" b="0" i="1" u="none" strike="noStrike">
                          <a:solidFill>
                            <a:srgbClr val="000000"/>
                          </a:solidFill>
                          <a:effectLst/>
                          <a:latin typeface="Arial" panose="020B0604020202020204" pitchFamily="34" charset="0"/>
                        </a:rPr>
                        <a:t>          Sub-total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24,164,371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8,996,219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6,535,441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7,385,473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1383406"/>
                  </a:ext>
                </a:extLst>
              </a:tr>
              <a:tr h="171415">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11071248"/>
                  </a:ext>
                </a:extLst>
              </a:tr>
              <a:tr h="171415">
                <a:tc>
                  <a:txBody>
                    <a:bodyPr/>
                    <a:lstStyle/>
                    <a:p>
                      <a:pPr algn="l" fontAlgn="b"/>
                      <a:r>
                        <a:rPr lang="en-US" sz="800" b="0" i="1" u="none" strike="noStrike">
                          <a:solidFill>
                            <a:srgbClr val="000000"/>
                          </a:solidFill>
                          <a:effectLst/>
                          <a:latin typeface="Arial" panose="020B0604020202020204" pitchFamily="34" charset="0"/>
                        </a:rPr>
                        <a:t> College Specifically allocated items (Tuition / Indirect)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79939853"/>
                  </a:ext>
                </a:extLst>
              </a:tr>
              <a:tr h="171415">
                <a:tc>
                  <a:txBody>
                    <a:bodyPr/>
                    <a:lstStyle/>
                    <a:p>
                      <a:pPr algn="l" fontAlgn="b"/>
                      <a:r>
                        <a:rPr lang="en-US" sz="800" b="0" i="1" u="none" strike="noStrike">
                          <a:solidFill>
                            <a:srgbClr val="000000"/>
                          </a:solidFill>
                          <a:effectLst/>
                          <a:latin typeface="Arial" panose="020B0604020202020204" pitchFamily="34" charset="0"/>
                        </a:rPr>
                        <a:t>      Additional Local Spending Authority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24,680,167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dirty="0">
                          <a:solidFill>
                            <a:srgbClr val="000000"/>
                          </a:solidFill>
                          <a:effectLst/>
                          <a:latin typeface="Arial" panose="020B0604020202020204" pitchFamily="34" charset="0"/>
                        </a:rPr>
                        <a:t>     12,399,441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7,384,515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1" u="none" strike="noStrike">
                          <a:solidFill>
                            <a:srgbClr val="000000"/>
                          </a:solidFill>
                          <a:effectLst/>
                          <a:latin typeface="Arial" panose="020B0604020202020204" pitchFamily="34" charset="0"/>
                        </a:rPr>
                        <a:t>       3,896,211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030160"/>
                  </a:ext>
                </a:extLst>
              </a:tr>
              <a:tr h="171415">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1660567"/>
                  </a:ext>
                </a:extLst>
              </a:tr>
              <a:tr h="171415">
                <a:tc>
                  <a:txBody>
                    <a:bodyPr/>
                    <a:lstStyle/>
                    <a:p>
                      <a:pPr algn="l" fontAlgn="b"/>
                      <a:r>
                        <a:rPr lang="en-US" sz="800" b="0" i="1" u="none" strike="noStrike" dirty="0">
                          <a:solidFill>
                            <a:srgbClr val="000000"/>
                          </a:solidFill>
                          <a:effectLst/>
                          <a:latin typeface="Arial" panose="020B0604020202020204" pitchFamily="34" charset="0"/>
                        </a:rPr>
                        <a:t> Total Permanent Funds </a:t>
                      </a:r>
                    </a:p>
                  </a:txBody>
                  <a:tcPr marL="0" marR="0" marT="0" marB="0" anchor="b">
                    <a:lnL w="12700" cap="flat" cmpd="sng" algn="ctr">
                      <a:solidFill>
                        <a:schemeClr val="tx1"/>
                      </a:solidFill>
                      <a:prstDash val="solid"/>
                      <a:round/>
                      <a:headEnd type="none" w="med" len="med"/>
                      <a:tailEnd type="none" w="med" len="med"/>
                    </a:lnL>
                    <a:lnR>
                      <a:noFill/>
                    </a:lnR>
                    <a:lnT>
                      <a:noFill/>
                    </a:lnT>
                    <a:lnB>
                      <a:noFill/>
                    </a:lnB>
                    <a:pattFill prst="pct5">
                      <a:fgClr>
                        <a:schemeClr val="accent1">
                          <a:lumMod val="60000"/>
                          <a:lumOff val="40000"/>
                        </a:schemeClr>
                      </a:fgClr>
                      <a:bgClr>
                        <a:schemeClr val="bg1"/>
                      </a:bgClr>
                    </a:pattFill>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124,591,313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42,816,762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29,801,696 </a:t>
                      </a: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30,181,322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42029069"/>
                  </a:ext>
                </a:extLst>
              </a:tr>
              <a:tr h="171415">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09910382"/>
                  </a:ext>
                </a:extLst>
              </a:tr>
              <a:tr h="180438">
                <a:tc>
                  <a:txBody>
                    <a:bodyPr/>
                    <a:lstStyle/>
                    <a:p>
                      <a:pPr algn="l" fontAlgn="b"/>
                      <a:r>
                        <a:rPr lang="en-US" sz="800" b="1" i="0" u="none" strike="noStrike">
                          <a:solidFill>
                            <a:srgbClr val="000000"/>
                          </a:solidFill>
                          <a:effectLst/>
                          <a:latin typeface="Arial" panose="020B0604020202020204" pitchFamily="34" charset="0"/>
                        </a:rPr>
                        <a:t> TEMPORARY FUNDS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32112589"/>
                  </a:ext>
                </a:extLst>
              </a:tr>
              <a:tr h="171415">
                <a:tc>
                  <a:txBody>
                    <a:bodyPr/>
                    <a:lstStyle/>
                    <a:p>
                      <a:pPr algn="l" fontAlgn="b"/>
                      <a:r>
                        <a:rPr lang="en-US" sz="800" b="0" i="0" u="none" strike="noStrike">
                          <a:solidFill>
                            <a:srgbClr val="000000"/>
                          </a:solidFill>
                          <a:effectLst/>
                          <a:latin typeface="Arial" panose="020B0604020202020204" pitchFamily="34" charset="0"/>
                        </a:rPr>
                        <a:t>      New Items &amp; Program reallocations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989,319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325,685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404,248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259,386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51446024"/>
                  </a:ext>
                </a:extLst>
              </a:tr>
              <a:tr h="171415">
                <a:tc>
                  <a:txBody>
                    <a:bodyPr/>
                    <a:lstStyle/>
                    <a:p>
                      <a:pPr algn="l" fontAlgn="b"/>
                      <a:r>
                        <a:rPr lang="en-US" sz="800" b="0" i="0" u="none" strike="noStrike">
                          <a:solidFill>
                            <a:srgbClr val="000000"/>
                          </a:solidFill>
                          <a:effectLst/>
                          <a:latin typeface="Arial" panose="020B0604020202020204" pitchFamily="34" charset="0"/>
                        </a:rPr>
                        <a:t>      Ongoing Items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897,205 </a:t>
                      </a:r>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125,000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474,913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297,292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04067237"/>
                  </a:ext>
                </a:extLst>
              </a:tr>
              <a:tr h="171415">
                <a:tc>
                  <a:txBody>
                    <a:bodyPr/>
                    <a:lstStyle/>
                    <a:p>
                      <a:pPr algn="l" fontAlgn="b"/>
                      <a:r>
                        <a:rPr lang="en-US" sz="800" b="0" i="0" u="none" strike="noStrike">
                          <a:solidFill>
                            <a:srgbClr val="000000"/>
                          </a:solidFill>
                          <a:effectLst/>
                          <a:latin typeface="Arial" panose="020B0604020202020204" pitchFamily="34" charset="0"/>
                        </a:rPr>
                        <a:t>      Compensation &amp; Safe Harbor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85945341"/>
                  </a:ext>
                </a:extLst>
              </a:tr>
              <a:tr h="171415">
                <a:tc>
                  <a:txBody>
                    <a:bodyPr/>
                    <a:lstStyle/>
                    <a:p>
                      <a:pPr algn="l" fontAlgn="b"/>
                      <a:r>
                        <a:rPr lang="en-US" sz="800" b="0" i="0" u="none" strike="noStrike">
                          <a:solidFill>
                            <a:srgbClr val="000000"/>
                          </a:solidFill>
                          <a:effectLst/>
                          <a:latin typeface="Arial" panose="020B0604020202020204" pitchFamily="34" charset="0"/>
                        </a:rPr>
                        <a:t>      Carryforward &amp; other one time funds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FFFF00"/>
                    </a:solidFill>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10,228,598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5,363,146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effectLst/>
                          <a:latin typeface="Arial" panose="020B0604020202020204" pitchFamily="34" charset="0"/>
                        </a:rPr>
                        <a:t>        2,699,662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1,041,503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455816"/>
                  </a:ext>
                </a:extLst>
              </a:tr>
              <a:tr h="171415">
                <a:tc>
                  <a:txBody>
                    <a:bodyPr/>
                    <a:lstStyle/>
                    <a:p>
                      <a:pPr algn="l" fontAlgn="b"/>
                      <a:r>
                        <a:rPr lang="en-US" sz="800" b="0" i="1" u="none" strike="noStrike">
                          <a:solidFill>
                            <a:srgbClr val="000000"/>
                          </a:solidFill>
                          <a:effectLst/>
                          <a:latin typeface="Arial" panose="020B0604020202020204" pitchFamily="34" charset="0"/>
                        </a:rPr>
                        <a:t>  Total Temporary Funds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1"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1" u="none" strike="noStrike">
                          <a:solidFill>
                            <a:srgbClr val="000000"/>
                          </a:solidFill>
                          <a:effectLst/>
                          <a:latin typeface="Arial" panose="020B0604020202020204" pitchFamily="34" charset="0"/>
                        </a:rPr>
                        <a:t>     12,115,122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5,813,831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a:solidFill>
                            <a:srgbClr val="000000"/>
                          </a:solidFill>
                          <a:effectLst/>
                          <a:latin typeface="Arial" panose="020B0604020202020204" pitchFamily="34" charset="0"/>
                        </a:rPr>
                        <a:t>       3,578,823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1" u="none" strike="noStrike" dirty="0">
                          <a:solidFill>
                            <a:srgbClr val="000000"/>
                          </a:solidFill>
                          <a:effectLst/>
                          <a:latin typeface="Arial" panose="020B0604020202020204" pitchFamily="34" charset="0"/>
                        </a:rPr>
                        <a:t>       1,598,181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4000659"/>
                  </a:ext>
                </a:extLst>
              </a:tr>
              <a:tr h="180438">
                <a:tc>
                  <a:txBody>
                    <a:bodyPr/>
                    <a:lstStyle/>
                    <a:p>
                      <a:pPr algn="l" fontAlgn="b"/>
                      <a:r>
                        <a:rPr lang="en-US" sz="8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150458"/>
                  </a:ext>
                </a:extLst>
              </a:tr>
              <a:tr h="189459">
                <a:tc>
                  <a:txBody>
                    <a:bodyPr/>
                    <a:lstStyle/>
                    <a:p>
                      <a:pPr algn="l" fontAlgn="b"/>
                      <a:r>
                        <a:rPr lang="en-US" sz="800" b="1" i="0" u="none" strike="noStrike" dirty="0">
                          <a:solidFill>
                            <a:srgbClr val="000000"/>
                          </a:solidFill>
                          <a:effectLst/>
                          <a:latin typeface="Arial" panose="020B0604020202020204" pitchFamily="34" charset="0"/>
                        </a:rPr>
                        <a:t> TOTAL OPERATING BUDGET ALLOCATION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136,706,435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48,630,593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panose="020B0604020202020204" pitchFamily="34" charset="0"/>
                        </a:rPr>
                        <a:t>      33,380,519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Arial" panose="020B0604020202020204" pitchFamily="34" charset="0"/>
                        </a:rPr>
                        <a:t>      31,779,503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82014"/>
                  </a:ext>
                </a:extLst>
              </a:tr>
            </a:tbl>
          </a:graphicData>
        </a:graphic>
      </p:graphicFrame>
    </p:spTree>
    <p:extLst>
      <p:ext uri="{BB962C8B-B14F-4D97-AF65-F5344CB8AC3E}">
        <p14:creationId xmlns:p14="http://schemas.microsoft.com/office/powerpoint/2010/main" val="398584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800" dirty="0" smtClean="0">
                <a:latin typeface="+mj-lt"/>
              </a:rPr>
              <a:t>What are the sources of Operating Revenue ?</a:t>
            </a:r>
            <a:endParaRPr lang="en-US" sz="3800" dirty="0">
              <a:latin typeface="+mj-lt"/>
            </a:endParaRPr>
          </a:p>
        </p:txBody>
      </p:sp>
      <p:pic>
        <p:nvPicPr>
          <p:cNvPr id="7" name="Content Placeholder 6"/>
          <p:cNvPicPr>
            <a:picLocks noGrp="1" noChangeAspect="1"/>
          </p:cNvPicPr>
          <p:nvPr>
            <p:ph idx="1"/>
          </p:nvPr>
        </p:nvPicPr>
        <p:blipFill>
          <a:blip r:embed="rId2"/>
          <a:stretch>
            <a:fillRect/>
          </a:stretch>
        </p:blipFill>
        <p:spPr>
          <a:xfrm>
            <a:off x="1521532" y="1752600"/>
            <a:ext cx="6100936" cy="4373563"/>
          </a:xfrm>
          <a:prstGeom prst="rect">
            <a:avLst/>
          </a:prstGeom>
        </p:spPr>
      </p:pic>
      <p:sp>
        <p:nvSpPr>
          <p:cNvPr id="8" name="TextBox 7"/>
          <p:cNvSpPr txBox="1"/>
          <p:nvPr/>
        </p:nvSpPr>
        <p:spPr>
          <a:xfrm>
            <a:off x="5181600" y="5410200"/>
            <a:ext cx="2513574" cy="922817"/>
          </a:xfrm>
          <a:prstGeom prst="rect">
            <a:avLst/>
          </a:prstGeom>
          <a:noFill/>
        </p:spPr>
        <p:txBody>
          <a:bodyPr wrap="square" rtlCol="0">
            <a:spAutoFit/>
          </a:bodyPr>
          <a:lstStyle/>
          <a:p>
            <a:r>
              <a:rPr lang="en-US" sz="1349" dirty="0"/>
              <a:t>* Running Start, International Programs, Foundation, parking and other enterprises</a:t>
            </a:r>
          </a:p>
          <a:p>
            <a:endParaRPr lang="en-US" sz="1349" dirty="0"/>
          </a:p>
        </p:txBody>
      </p:sp>
    </p:spTree>
    <p:extLst>
      <p:ext uri="{BB962C8B-B14F-4D97-AF65-F5344CB8AC3E}">
        <p14:creationId xmlns:p14="http://schemas.microsoft.com/office/powerpoint/2010/main" val="380987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defRPr/>
            </a:pPr>
            <a:r>
              <a:rPr lang="en-US" sz="3400" dirty="0">
                <a:latin typeface="+mj-lt"/>
              </a:rPr>
              <a:t>Community </a:t>
            </a:r>
            <a:r>
              <a:rPr lang="en-US" sz="3400" dirty="0" smtClean="0">
                <a:latin typeface="+mj-lt"/>
              </a:rPr>
              <a:t>&amp; </a:t>
            </a:r>
            <a:r>
              <a:rPr lang="en-US" sz="3400" dirty="0">
                <a:latin typeface="+mj-lt"/>
              </a:rPr>
              <a:t>Technical College</a:t>
            </a:r>
            <a:endParaRPr lang="en-US" sz="3400"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endParaRPr>
          </a:p>
        </p:txBody>
      </p:sp>
      <p:sp>
        <p:nvSpPr>
          <p:cNvPr id="5" name="Rectangle 4"/>
          <p:cNvSpPr/>
          <p:nvPr/>
        </p:nvSpPr>
        <p:spPr>
          <a:xfrm>
            <a:off x="914400" y="1752600"/>
            <a:ext cx="7315200" cy="584775"/>
          </a:xfrm>
          <a:prstGeom prst="rect">
            <a:avLst/>
          </a:prstGeom>
        </p:spPr>
        <p:txBody>
          <a:bodyPr wrap="square">
            <a:spAutoFit/>
          </a:bodyPr>
          <a:lstStyle/>
          <a:p>
            <a:r>
              <a:rPr lang="en-US" sz="3200" b="1" dirty="0" smtClean="0">
                <a:latin typeface="+mj-lt"/>
              </a:rPr>
              <a:t>System Dependency </a:t>
            </a:r>
            <a:r>
              <a:rPr lang="en-US" sz="3200" b="1" dirty="0">
                <a:latin typeface="+mj-lt"/>
              </a:rPr>
              <a:t>by </a:t>
            </a:r>
            <a:r>
              <a:rPr lang="en-US" sz="3200" b="1" dirty="0" smtClean="0">
                <a:latin typeface="+mj-lt"/>
              </a:rPr>
              <a:t>Fund FY </a:t>
            </a:r>
            <a:r>
              <a:rPr lang="en-US" sz="3200" b="1" dirty="0">
                <a:latin typeface="+mj-lt"/>
              </a:rPr>
              <a:t>2011</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01" y="2337375"/>
            <a:ext cx="64865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63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68580" indent="0">
              <a:buNone/>
            </a:pPr>
            <a:r>
              <a:rPr lang="en-US" dirty="0">
                <a:solidFill>
                  <a:schemeClr val="tx1"/>
                </a:solidFill>
                <a:latin typeface="+mj-lt"/>
              </a:rPr>
              <a:t> “Not allowed: </a:t>
            </a:r>
          </a:p>
          <a:p>
            <a:pPr marL="68580" indent="0">
              <a:buNone/>
            </a:pPr>
            <a:r>
              <a:rPr lang="en-US" dirty="0">
                <a:solidFill>
                  <a:schemeClr val="tx1"/>
                </a:solidFill>
                <a:latin typeface="+mj-lt"/>
              </a:rPr>
              <a:t>• Regular staff operating costs </a:t>
            </a:r>
          </a:p>
          <a:p>
            <a:pPr marL="68580" indent="0">
              <a:buNone/>
            </a:pPr>
            <a:r>
              <a:rPr lang="en-US" dirty="0">
                <a:solidFill>
                  <a:schemeClr val="tx1"/>
                </a:solidFill>
                <a:latin typeface="+mj-lt"/>
              </a:rPr>
              <a:t>• Agency administrative costs related to capital budget development, capital facility development, long-range budget planning, and policy initiatives. </a:t>
            </a:r>
          </a:p>
          <a:p>
            <a:pPr marL="68580" indent="0">
              <a:buNone/>
            </a:pPr>
            <a:r>
              <a:rPr lang="en-US" dirty="0">
                <a:solidFill>
                  <a:schemeClr val="tx1"/>
                </a:solidFill>
                <a:latin typeface="+mj-lt"/>
              </a:rPr>
              <a:t>• Non-project specific tasks associated </a:t>
            </a:r>
            <a:r>
              <a:rPr lang="en-US" sz="1600" dirty="0">
                <a:solidFill>
                  <a:schemeClr val="tx1"/>
                </a:solidFill>
                <a:latin typeface="+mj-lt"/>
              </a:rPr>
              <a:t>with regulation and policy development, contract development, interagency initiatives or legislative oversight. </a:t>
            </a:r>
          </a:p>
          <a:p>
            <a:pPr marL="68580" indent="0">
              <a:buNone/>
            </a:pPr>
            <a:r>
              <a:rPr lang="en-US" dirty="0">
                <a:solidFill>
                  <a:schemeClr val="tx1"/>
                </a:solidFill>
                <a:latin typeface="+mj-lt"/>
              </a:rPr>
              <a:t>• Non-project specific tasks associated </a:t>
            </a:r>
            <a:r>
              <a:rPr lang="en-US" sz="1800" dirty="0">
                <a:solidFill>
                  <a:schemeClr val="tx1"/>
                </a:solidFill>
                <a:latin typeface="+mj-lt"/>
              </a:rPr>
              <a:t>with overall general comprehensive planning for facilities and infrastructure, the identification and prioritization of capital projects, and the preparation of agency capital requests. </a:t>
            </a:r>
          </a:p>
          <a:p>
            <a:pPr marL="68580" indent="0">
              <a:buNone/>
            </a:pPr>
            <a:r>
              <a:rPr lang="en-US" dirty="0">
                <a:solidFill>
                  <a:schemeClr val="tx1"/>
                </a:solidFill>
                <a:latin typeface="+mj-lt"/>
              </a:rPr>
              <a:t>• The provision of emergency services and infrastructure management. “</a:t>
            </a:r>
          </a:p>
          <a:p>
            <a:pPr marL="68580" indent="0" algn="r">
              <a:buNone/>
            </a:pPr>
            <a:endParaRPr lang="en-US" dirty="0">
              <a:solidFill>
                <a:schemeClr val="tx1"/>
              </a:solidFill>
              <a:latin typeface="+mj-lt"/>
            </a:endParaRPr>
          </a:p>
          <a:p>
            <a:pPr marL="68580" indent="0" algn="r">
              <a:buNone/>
            </a:pPr>
            <a:r>
              <a:rPr lang="en-US" i="1" dirty="0" err="1">
                <a:solidFill>
                  <a:schemeClr val="tx1"/>
                </a:solidFill>
                <a:latin typeface="+mj-lt"/>
              </a:rPr>
              <a:t>SAAM</a:t>
            </a:r>
            <a:r>
              <a:rPr lang="en-US" i="1" dirty="0">
                <a:solidFill>
                  <a:schemeClr val="tx1"/>
                </a:solidFill>
                <a:latin typeface="+mj-lt"/>
              </a:rPr>
              <a:t>, chapter 4, page 12</a:t>
            </a:r>
          </a:p>
          <a:p>
            <a:pPr marL="68580" indent="0">
              <a:buNone/>
            </a:pPr>
            <a:r>
              <a:rPr lang="en-US" sz="1300" dirty="0">
                <a:solidFill>
                  <a:schemeClr val="tx1"/>
                </a:solidFill>
                <a:latin typeface="+mj-lt"/>
                <a:hlinkClick r:id="rId3"/>
              </a:rPr>
              <a:t>http://www.ofm.wa.gov/budget/instructions/capinst/17-27capinstr/chapter4.pdf</a:t>
            </a:r>
            <a:endParaRPr lang="en-US" sz="1300" dirty="0">
              <a:solidFill>
                <a:schemeClr val="tx1"/>
              </a:solidFill>
              <a:latin typeface="+mj-lt"/>
            </a:endParaRPr>
          </a:p>
          <a:p>
            <a:endParaRPr lang="en-US" dirty="0">
              <a:solidFill>
                <a:schemeClr val="tx1"/>
              </a:solidFill>
              <a:latin typeface="+mj-lt"/>
            </a:endParaRPr>
          </a:p>
        </p:txBody>
      </p:sp>
      <p:sp>
        <p:nvSpPr>
          <p:cNvPr id="5" name="Title 1"/>
          <p:cNvSpPr>
            <a:spLocks noGrp="1"/>
          </p:cNvSpPr>
          <p:nvPr>
            <p:ph type="title"/>
          </p:nvPr>
        </p:nvSpPr>
        <p:spPr>
          <a:xfrm>
            <a:off x="457200" y="228601"/>
            <a:ext cx="8229600" cy="11430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defRPr/>
            </a:pPr>
            <a:r>
              <a:rPr lang="en-US" sz="3400" dirty="0">
                <a:latin typeface="+mj-lt"/>
              </a:rPr>
              <a:t>Can we spend capital money on salaries?</a:t>
            </a:r>
            <a:endParaRPr lang="en-US" sz="3400"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endParaRPr>
          </a:p>
        </p:txBody>
      </p:sp>
    </p:spTree>
    <p:extLst>
      <p:ext uri="{BB962C8B-B14F-4D97-AF65-F5344CB8AC3E}">
        <p14:creationId xmlns:p14="http://schemas.microsoft.com/office/powerpoint/2010/main" val="106667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400" dirty="0" smtClean="0">
                <a:solidFill>
                  <a:schemeClr val="tx1"/>
                </a:solidFill>
                <a:latin typeface="+mj-lt"/>
              </a:rPr>
              <a:t>Budget Timeline</a:t>
            </a:r>
            <a:endParaRPr lang="en-US" sz="3400" dirty="0">
              <a:solidFill>
                <a:schemeClr val="tx1"/>
              </a:solidFill>
              <a:latin typeface="+mj-lt"/>
            </a:endParaRPr>
          </a:p>
        </p:txBody>
      </p:sp>
      <p:sp>
        <p:nvSpPr>
          <p:cNvPr id="3" name="Content Placeholder 2"/>
          <p:cNvSpPr>
            <a:spLocks noGrp="1"/>
          </p:cNvSpPr>
          <p:nvPr>
            <p:ph idx="1"/>
          </p:nvPr>
        </p:nvSpPr>
        <p:spPr>
          <a:xfrm>
            <a:off x="685800" y="1600200"/>
            <a:ext cx="7772400" cy="5029200"/>
          </a:xfrm>
        </p:spPr>
        <p:txBody>
          <a:bodyPr>
            <a:normAutofit fontScale="47500" lnSpcReduction="20000"/>
          </a:bodyPr>
          <a:lstStyle/>
          <a:p>
            <a:pPr marL="114300" indent="0">
              <a:buNone/>
            </a:pPr>
            <a:r>
              <a:rPr lang="en-US" sz="2500" b="1" u="sng" dirty="0" smtClean="0">
                <a:solidFill>
                  <a:schemeClr val="tx1"/>
                </a:solidFill>
                <a:latin typeface="+mj-lt"/>
              </a:rPr>
              <a:t>March</a:t>
            </a:r>
            <a:endParaRPr lang="en-US" sz="2500" dirty="0">
              <a:solidFill>
                <a:schemeClr val="tx1"/>
              </a:solidFill>
              <a:latin typeface="+mj-lt"/>
            </a:endParaRPr>
          </a:p>
          <a:p>
            <a:pPr marL="114300" lvl="0" indent="0">
              <a:buNone/>
            </a:pPr>
            <a:r>
              <a:rPr lang="en-US" sz="2500" dirty="0">
                <a:solidFill>
                  <a:schemeClr val="tx1"/>
                </a:solidFill>
                <a:latin typeface="+mj-lt"/>
              </a:rPr>
              <a:t>Business offices analyze and clarify all budget drafts</a:t>
            </a:r>
          </a:p>
          <a:p>
            <a:pPr marL="114300" indent="0">
              <a:buNone/>
            </a:pPr>
            <a:r>
              <a:rPr lang="en-US" sz="2500" dirty="0" smtClean="0">
                <a:solidFill>
                  <a:schemeClr val="tx1"/>
                </a:solidFill>
                <a:latin typeface="+mj-lt"/>
              </a:rPr>
              <a:t>State revenue </a:t>
            </a:r>
            <a:r>
              <a:rPr lang="en-US" sz="2500" dirty="0">
                <a:solidFill>
                  <a:schemeClr val="tx1"/>
                </a:solidFill>
                <a:latin typeface="+mj-lt"/>
              </a:rPr>
              <a:t>forecasts are due March 20</a:t>
            </a:r>
            <a:r>
              <a:rPr lang="en-US" sz="2500" baseline="30000" dirty="0">
                <a:solidFill>
                  <a:schemeClr val="tx1"/>
                </a:solidFill>
                <a:latin typeface="+mj-lt"/>
              </a:rPr>
              <a:t>th</a:t>
            </a:r>
            <a:r>
              <a:rPr lang="en-US" sz="2500" dirty="0">
                <a:solidFill>
                  <a:schemeClr val="tx1"/>
                </a:solidFill>
                <a:latin typeface="+mj-lt"/>
              </a:rPr>
              <a:t> </a:t>
            </a:r>
            <a:endParaRPr lang="en-US" sz="2500" dirty="0" smtClean="0">
              <a:solidFill>
                <a:schemeClr val="tx1"/>
              </a:solidFill>
              <a:latin typeface="+mj-lt"/>
            </a:endParaRPr>
          </a:p>
          <a:p>
            <a:pPr marL="114300" indent="0">
              <a:buNone/>
            </a:pPr>
            <a:endParaRPr lang="en-US" sz="2500" dirty="0">
              <a:solidFill>
                <a:schemeClr val="tx1"/>
              </a:solidFill>
              <a:latin typeface="+mj-lt"/>
            </a:endParaRPr>
          </a:p>
          <a:p>
            <a:pPr marL="114300" indent="0">
              <a:buNone/>
            </a:pPr>
            <a:r>
              <a:rPr lang="en-US" sz="2500" b="1" u="sng" dirty="0">
                <a:solidFill>
                  <a:schemeClr val="tx1"/>
                </a:solidFill>
                <a:latin typeface="+mj-lt"/>
              </a:rPr>
              <a:t>April</a:t>
            </a:r>
            <a:endParaRPr lang="en-US" sz="2500" dirty="0">
              <a:solidFill>
                <a:schemeClr val="tx1"/>
              </a:solidFill>
              <a:latin typeface="+mj-lt"/>
            </a:endParaRPr>
          </a:p>
          <a:p>
            <a:pPr marL="114300" lvl="0" indent="0">
              <a:buNone/>
            </a:pPr>
            <a:r>
              <a:rPr lang="en-US" sz="2500" dirty="0" smtClean="0">
                <a:solidFill>
                  <a:schemeClr val="tx1"/>
                </a:solidFill>
                <a:latin typeface="+mj-lt"/>
              </a:rPr>
              <a:t>Campus </a:t>
            </a:r>
            <a:r>
              <a:rPr lang="en-US" sz="2500" dirty="0">
                <a:solidFill>
                  <a:schemeClr val="tx1"/>
                </a:solidFill>
                <a:latin typeface="+mj-lt"/>
              </a:rPr>
              <a:t>wide </a:t>
            </a:r>
            <a:r>
              <a:rPr lang="en-US" sz="2500" dirty="0" smtClean="0">
                <a:solidFill>
                  <a:schemeClr val="tx1"/>
                </a:solidFill>
                <a:latin typeface="+mj-lt"/>
              </a:rPr>
              <a:t>budget Forum with President </a:t>
            </a:r>
          </a:p>
          <a:p>
            <a:pPr marL="114300" lvl="0" indent="0">
              <a:buNone/>
            </a:pPr>
            <a:r>
              <a:rPr lang="en-US" sz="2500" dirty="0" smtClean="0">
                <a:solidFill>
                  <a:schemeClr val="tx1"/>
                </a:solidFill>
                <a:latin typeface="+mj-lt"/>
              </a:rPr>
              <a:t>Chancellor </a:t>
            </a:r>
            <a:r>
              <a:rPr lang="en-US" sz="2500" dirty="0">
                <a:solidFill>
                  <a:schemeClr val="tx1"/>
                </a:solidFill>
                <a:latin typeface="+mj-lt"/>
              </a:rPr>
              <a:t>and VCAS host district meetings at each campus</a:t>
            </a:r>
          </a:p>
          <a:p>
            <a:pPr marL="114300" indent="0">
              <a:buNone/>
            </a:pPr>
            <a:r>
              <a:rPr lang="en-US" sz="2500" dirty="0" smtClean="0">
                <a:solidFill>
                  <a:schemeClr val="tx1"/>
                </a:solidFill>
                <a:latin typeface="+mj-lt"/>
              </a:rPr>
              <a:t>Preliminary </a:t>
            </a:r>
            <a:r>
              <a:rPr lang="en-US" sz="2500" dirty="0">
                <a:solidFill>
                  <a:schemeClr val="tx1"/>
                </a:solidFill>
                <a:latin typeface="+mj-lt"/>
              </a:rPr>
              <a:t>SBCTC numbers </a:t>
            </a:r>
            <a:r>
              <a:rPr lang="en-US" sz="2500" dirty="0" smtClean="0">
                <a:solidFill>
                  <a:schemeClr val="tx1"/>
                </a:solidFill>
                <a:latin typeface="+mj-lt"/>
              </a:rPr>
              <a:t>published</a:t>
            </a:r>
          </a:p>
          <a:p>
            <a:pPr marL="114300" indent="0">
              <a:buNone/>
            </a:pPr>
            <a:endParaRPr lang="en-US" sz="2500" dirty="0">
              <a:solidFill>
                <a:schemeClr val="tx1"/>
              </a:solidFill>
              <a:latin typeface="+mj-lt"/>
            </a:endParaRPr>
          </a:p>
          <a:p>
            <a:pPr marL="114300" indent="0">
              <a:buNone/>
            </a:pPr>
            <a:r>
              <a:rPr lang="en-US" sz="2500" b="1" u="sng" dirty="0">
                <a:solidFill>
                  <a:schemeClr val="tx1"/>
                </a:solidFill>
                <a:latin typeface="+mj-lt"/>
              </a:rPr>
              <a:t>May </a:t>
            </a:r>
            <a:endParaRPr lang="en-US" sz="2500" dirty="0">
              <a:solidFill>
                <a:schemeClr val="tx1"/>
              </a:solidFill>
              <a:latin typeface="+mj-lt"/>
            </a:endParaRPr>
          </a:p>
          <a:p>
            <a:pPr marL="114300" lvl="0" indent="0">
              <a:buNone/>
            </a:pPr>
            <a:r>
              <a:rPr lang="en-US" sz="2500" dirty="0" smtClean="0">
                <a:solidFill>
                  <a:schemeClr val="tx1"/>
                </a:solidFill>
                <a:latin typeface="+mj-lt"/>
              </a:rPr>
              <a:t>President</a:t>
            </a:r>
            <a:r>
              <a:rPr lang="en-US" sz="2500" dirty="0">
                <a:solidFill>
                  <a:schemeClr val="tx1"/>
                </a:solidFill>
                <a:latin typeface="+mj-lt"/>
              </a:rPr>
              <a:t>/ Chancellor finalize all budget decisions, pending the outcome of the legislative session. </a:t>
            </a:r>
          </a:p>
          <a:p>
            <a:pPr marL="114300" lvl="0" indent="0">
              <a:buNone/>
            </a:pPr>
            <a:r>
              <a:rPr lang="en-US" sz="2500" dirty="0">
                <a:solidFill>
                  <a:schemeClr val="tx1"/>
                </a:solidFill>
                <a:latin typeface="+mj-lt"/>
              </a:rPr>
              <a:t>Data in </a:t>
            </a:r>
            <a:r>
              <a:rPr lang="en-US" sz="2500" dirty="0" smtClean="0">
                <a:solidFill>
                  <a:schemeClr val="tx1"/>
                </a:solidFill>
                <a:latin typeface="+mj-lt"/>
              </a:rPr>
              <a:t>FMS </a:t>
            </a:r>
            <a:r>
              <a:rPr lang="en-US" sz="2500" dirty="0">
                <a:solidFill>
                  <a:schemeClr val="tx1"/>
                </a:solidFill>
                <a:latin typeface="+mj-lt"/>
              </a:rPr>
              <a:t>updated and </a:t>
            </a:r>
            <a:r>
              <a:rPr lang="en-US" sz="2500" dirty="0" smtClean="0">
                <a:solidFill>
                  <a:schemeClr val="tx1"/>
                </a:solidFill>
                <a:latin typeface="+mj-lt"/>
              </a:rPr>
              <a:t>finalized </a:t>
            </a:r>
            <a:endParaRPr lang="en-US" sz="2500" dirty="0">
              <a:solidFill>
                <a:schemeClr val="tx1"/>
              </a:solidFill>
              <a:latin typeface="+mj-lt"/>
            </a:endParaRPr>
          </a:p>
          <a:p>
            <a:pPr marL="114300" indent="0">
              <a:buNone/>
            </a:pPr>
            <a:r>
              <a:rPr lang="en-US" sz="2500" dirty="0">
                <a:solidFill>
                  <a:schemeClr val="tx1"/>
                </a:solidFill>
                <a:latin typeface="+mj-lt"/>
              </a:rPr>
              <a:t> </a:t>
            </a:r>
          </a:p>
          <a:p>
            <a:pPr marL="114300" indent="0">
              <a:buNone/>
            </a:pPr>
            <a:r>
              <a:rPr lang="en-US" sz="2500" b="1" u="sng" dirty="0">
                <a:solidFill>
                  <a:schemeClr val="tx1"/>
                </a:solidFill>
                <a:latin typeface="+mj-lt"/>
              </a:rPr>
              <a:t>June</a:t>
            </a:r>
            <a:endParaRPr lang="en-US" sz="2500" dirty="0">
              <a:solidFill>
                <a:schemeClr val="tx1"/>
              </a:solidFill>
              <a:latin typeface="+mj-lt"/>
            </a:endParaRPr>
          </a:p>
          <a:p>
            <a:pPr marL="114300" indent="0">
              <a:buNone/>
            </a:pPr>
            <a:r>
              <a:rPr lang="en-US" sz="2500" dirty="0">
                <a:solidFill>
                  <a:schemeClr val="tx1"/>
                </a:solidFill>
                <a:latin typeface="+mj-lt"/>
              </a:rPr>
              <a:t>VCAS presents preliminary budget to the </a:t>
            </a:r>
            <a:r>
              <a:rPr lang="en-US" sz="2500" dirty="0" smtClean="0">
                <a:solidFill>
                  <a:schemeClr val="tx1"/>
                </a:solidFill>
                <a:latin typeface="+mj-lt"/>
              </a:rPr>
              <a:t>trustees</a:t>
            </a:r>
            <a:r>
              <a:rPr lang="en-US" sz="2500" dirty="0">
                <a:solidFill>
                  <a:schemeClr val="tx1"/>
                </a:solidFill>
                <a:latin typeface="+mj-lt"/>
              </a:rPr>
              <a:t> </a:t>
            </a:r>
            <a:r>
              <a:rPr lang="en-US" sz="2500" dirty="0" smtClean="0">
                <a:solidFill>
                  <a:schemeClr val="tx1"/>
                </a:solidFill>
                <a:latin typeface="+mj-lt"/>
              </a:rPr>
              <a:t>for review</a:t>
            </a:r>
            <a:endParaRPr lang="en-US" sz="2500" dirty="0">
              <a:solidFill>
                <a:schemeClr val="tx1"/>
              </a:solidFill>
              <a:latin typeface="+mj-lt"/>
            </a:endParaRPr>
          </a:p>
          <a:p>
            <a:pPr marL="114300" indent="0">
              <a:buNone/>
            </a:pPr>
            <a:r>
              <a:rPr lang="en-US" sz="2500" dirty="0" smtClean="0">
                <a:solidFill>
                  <a:schemeClr val="tx1"/>
                </a:solidFill>
                <a:latin typeface="+mj-lt"/>
              </a:rPr>
              <a:t>State </a:t>
            </a:r>
            <a:r>
              <a:rPr lang="en-US" sz="2500" dirty="0">
                <a:solidFill>
                  <a:schemeClr val="tx1"/>
                </a:solidFill>
                <a:latin typeface="+mj-lt"/>
              </a:rPr>
              <a:t>revenue forecasts are due </a:t>
            </a:r>
            <a:r>
              <a:rPr lang="en-US" sz="2500" dirty="0" smtClean="0">
                <a:solidFill>
                  <a:schemeClr val="tx1"/>
                </a:solidFill>
                <a:latin typeface="+mj-lt"/>
              </a:rPr>
              <a:t>June 27</a:t>
            </a:r>
            <a:r>
              <a:rPr lang="en-US" sz="2500" baseline="30000" dirty="0" smtClean="0">
                <a:solidFill>
                  <a:schemeClr val="tx1"/>
                </a:solidFill>
                <a:latin typeface="+mj-lt"/>
              </a:rPr>
              <a:t>th</a:t>
            </a:r>
            <a:endParaRPr lang="en-US" sz="2500" dirty="0" smtClean="0">
              <a:solidFill>
                <a:schemeClr val="tx1"/>
              </a:solidFill>
              <a:latin typeface="+mj-lt"/>
            </a:endParaRPr>
          </a:p>
          <a:p>
            <a:pPr marL="114300" indent="0">
              <a:buNone/>
            </a:pPr>
            <a:r>
              <a:rPr lang="en-US" sz="2500" dirty="0" smtClean="0">
                <a:solidFill>
                  <a:schemeClr val="tx1"/>
                </a:solidFill>
                <a:latin typeface="+mj-lt"/>
              </a:rPr>
              <a:t>State Budget finalized</a:t>
            </a:r>
          </a:p>
          <a:p>
            <a:pPr marL="114300" indent="0">
              <a:buNone/>
            </a:pPr>
            <a:endParaRPr lang="en-US" sz="2500" dirty="0">
              <a:solidFill>
                <a:schemeClr val="tx1"/>
              </a:solidFill>
              <a:latin typeface="+mj-lt"/>
            </a:endParaRPr>
          </a:p>
          <a:p>
            <a:pPr marL="114300" indent="0">
              <a:buNone/>
            </a:pPr>
            <a:r>
              <a:rPr lang="en-US" sz="2500" b="1" u="sng" dirty="0">
                <a:solidFill>
                  <a:schemeClr val="tx1"/>
                </a:solidFill>
                <a:latin typeface="+mj-lt"/>
              </a:rPr>
              <a:t>July </a:t>
            </a:r>
          </a:p>
          <a:p>
            <a:pPr marL="114300" indent="0">
              <a:buNone/>
            </a:pPr>
            <a:r>
              <a:rPr lang="en-US" sz="2500" dirty="0">
                <a:solidFill>
                  <a:schemeClr val="tx1"/>
                </a:solidFill>
                <a:latin typeface="+mj-lt"/>
              </a:rPr>
              <a:t>SBCTC board must approve distribution after legislative budget settled (often July)</a:t>
            </a:r>
          </a:p>
          <a:p>
            <a:pPr marL="114300" indent="0">
              <a:buNone/>
            </a:pPr>
            <a:r>
              <a:rPr lang="en-US" sz="2500" dirty="0">
                <a:solidFill>
                  <a:schemeClr val="tx1"/>
                </a:solidFill>
                <a:latin typeface="+mj-lt"/>
              </a:rPr>
              <a:t>After distribution approved, SBCTC provides colleges ‘final’ initial allocation numbers</a:t>
            </a:r>
          </a:p>
          <a:p>
            <a:pPr marL="114300" indent="0">
              <a:buNone/>
            </a:pPr>
            <a:endParaRPr lang="en-US" sz="2500" dirty="0">
              <a:solidFill>
                <a:schemeClr val="tx1"/>
              </a:solidFill>
              <a:latin typeface="+mj-lt"/>
            </a:endParaRPr>
          </a:p>
          <a:p>
            <a:pPr marL="114300" indent="0">
              <a:buNone/>
            </a:pPr>
            <a:r>
              <a:rPr lang="en-US" sz="2500" b="1" u="sng" dirty="0">
                <a:solidFill>
                  <a:schemeClr val="tx1"/>
                </a:solidFill>
                <a:latin typeface="+mj-lt"/>
              </a:rPr>
              <a:t>September</a:t>
            </a:r>
            <a:endParaRPr lang="en-US" sz="2500" dirty="0">
              <a:solidFill>
                <a:schemeClr val="tx1"/>
              </a:solidFill>
              <a:latin typeface="+mj-lt"/>
            </a:endParaRPr>
          </a:p>
          <a:p>
            <a:pPr marL="114300" indent="0">
              <a:buNone/>
            </a:pPr>
            <a:r>
              <a:rPr lang="en-US" sz="2500" dirty="0">
                <a:solidFill>
                  <a:schemeClr val="tx1"/>
                </a:solidFill>
                <a:latin typeface="+mj-lt"/>
              </a:rPr>
              <a:t>VCAS and VPAS present a final budget at September board meeting</a:t>
            </a:r>
          </a:p>
          <a:p>
            <a:pPr marL="114300" indent="0">
              <a:buNone/>
            </a:pPr>
            <a:endParaRPr lang="en-US" dirty="0"/>
          </a:p>
        </p:txBody>
      </p:sp>
    </p:spTree>
    <p:extLst>
      <p:ext uri="{BB962C8B-B14F-4D97-AF65-F5344CB8AC3E}">
        <p14:creationId xmlns:p14="http://schemas.microsoft.com/office/powerpoint/2010/main" val="10156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755" y="1588168"/>
            <a:ext cx="8061267" cy="5257800"/>
          </a:xfrm>
        </p:spPr>
        <p:txBody>
          <a:bodyPr>
            <a:normAutofit fontScale="77500" lnSpcReduction="20000"/>
          </a:bodyPr>
          <a:lstStyle/>
          <a:p>
            <a:pPr lvl="1">
              <a:buClrTx/>
            </a:pPr>
            <a:r>
              <a:rPr lang="en-US" sz="3400" dirty="0">
                <a:solidFill>
                  <a:schemeClr val="tx1"/>
                </a:solidFill>
                <a:latin typeface="+mj-lt"/>
                <a:cs typeface="Arial" pitchFamily="34" charset="0"/>
              </a:rPr>
              <a:t>3.5% Assistance to Needy Students</a:t>
            </a:r>
          </a:p>
          <a:p>
            <a:pPr lvl="1">
              <a:buClrTx/>
            </a:pPr>
            <a:endParaRPr lang="en-US" sz="2300" dirty="0">
              <a:solidFill>
                <a:schemeClr val="tx1"/>
              </a:solidFill>
              <a:latin typeface="+mj-lt"/>
              <a:cs typeface="Arial" pitchFamily="34" charset="0"/>
            </a:endParaRPr>
          </a:p>
          <a:p>
            <a:pPr lvl="1">
              <a:buClrTx/>
            </a:pPr>
            <a:r>
              <a:rPr lang="en-US" sz="3400" dirty="0">
                <a:solidFill>
                  <a:schemeClr val="tx1"/>
                </a:solidFill>
                <a:latin typeface="+mj-lt"/>
                <a:cs typeface="Arial" pitchFamily="34" charset="0"/>
              </a:rPr>
              <a:t>3.37% (2.37% now) Innovation Account (</a:t>
            </a:r>
            <a:r>
              <a:rPr lang="en-US" sz="3400" dirty="0" err="1">
                <a:solidFill>
                  <a:schemeClr val="tx1"/>
                </a:solidFill>
                <a:latin typeface="+mj-lt"/>
                <a:cs typeface="Arial" pitchFamily="34" charset="0"/>
              </a:rPr>
              <a:t>ctcLink</a:t>
            </a:r>
            <a:r>
              <a:rPr lang="en-US" sz="3400" dirty="0">
                <a:solidFill>
                  <a:schemeClr val="tx1"/>
                </a:solidFill>
                <a:latin typeface="+mj-lt"/>
                <a:cs typeface="Arial" pitchFamily="34" charset="0"/>
              </a:rPr>
              <a:t> ERP Project)</a:t>
            </a:r>
          </a:p>
          <a:p>
            <a:pPr marL="800100" lvl="1" indent="-457200">
              <a:buClrTx/>
            </a:pPr>
            <a:endParaRPr lang="en-US" sz="2300" dirty="0">
              <a:solidFill>
                <a:schemeClr val="tx1"/>
              </a:solidFill>
              <a:latin typeface="+mj-lt"/>
              <a:cs typeface="Arial" pitchFamily="34" charset="0"/>
            </a:endParaRPr>
          </a:p>
          <a:p>
            <a:pPr lvl="1">
              <a:buClrTx/>
            </a:pPr>
            <a:r>
              <a:rPr lang="en-US" sz="3400" dirty="0">
                <a:solidFill>
                  <a:schemeClr val="tx1"/>
                </a:solidFill>
                <a:latin typeface="+mj-lt"/>
                <a:cs typeface="Arial" pitchFamily="34" charset="0"/>
              </a:rPr>
              <a:t>10.32% Building Fee</a:t>
            </a:r>
          </a:p>
          <a:p>
            <a:pPr lvl="2">
              <a:buClrTx/>
              <a:buFont typeface="Courier New" panose="02070309020205020404" pitchFamily="49" charset="0"/>
              <a:buChar char="o"/>
            </a:pPr>
            <a:r>
              <a:rPr lang="en-US" sz="3400" dirty="0">
                <a:solidFill>
                  <a:schemeClr val="tx1"/>
                </a:solidFill>
                <a:latin typeface="+mj-lt"/>
                <a:cs typeface="Arial" pitchFamily="34" charset="0"/>
              </a:rPr>
              <a:t>Sent to State Treasurer, funds a portion of the colleges’ capital budget</a:t>
            </a:r>
          </a:p>
          <a:p>
            <a:pPr lvl="2">
              <a:buClrTx/>
            </a:pPr>
            <a:endParaRPr lang="en-US" sz="2300" dirty="0">
              <a:solidFill>
                <a:schemeClr val="tx1"/>
              </a:solidFill>
              <a:latin typeface="+mj-lt"/>
              <a:cs typeface="Arial" pitchFamily="34" charset="0"/>
            </a:endParaRPr>
          </a:p>
          <a:p>
            <a:pPr lvl="1">
              <a:buClrTx/>
            </a:pPr>
            <a:r>
              <a:rPr lang="en-US" sz="3400" dirty="0">
                <a:solidFill>
                  <a:schemeClr val="tx1"/>
                </a:solidFill>
                <a:latin typeface="+mj-lt"/>
                <a:cs typeface="Arial" pitchFamily="34" charset="0"/>
              </a:rPr>
              <a:t>9.92% Service and Activity Fees </a:t>
            </a:r>
            <a:endParaRPr lang="en-US" sz="3400" dirty="0" smtClean="0">
              <a:solidFill>
                <a:schemeClr val="tx1"/>
              </a:solidFill>
              <a:latin typeface="+mj-lt"/>
              <a:cs typeface="Arial" pitchFamily="34" charset="0"/>
            </a:endParaRPr>
          </a:p>
          <a:p>
            <a:pPr lvl="2">
              <a:buClrTx/>
              <a:buFont typeface="Courier New" panose="02070309020205020404" pitchFamily="49" charset="0"/>
              <a:buChar char="o"/>
            </a:pPr>
            <a:r>
              <a:rPr lang="en-US" sz="3400" dirty="0" smtClean="0">
                <a:solidFill>
                  <a:schemeClr val="tx1"/>
                </a:solidFill>
                <a:latin typeface="+mj-lt"/>
                <a:cs typeface="Arial" pitchFamily="34" charset="0"/>
              </a:rPr>
              <a:t>Retained </a:t>
            </a:r>
            <a:r>
              <a:rPr lang="en-US" sz="3400" dirty="0">
                <a:solidFill>
                  <a:schemeClr val="tx1"/>
                </a:solidFill>
                <a:latin typeface="+mj-lt"/>
                <a:cs typeface="Arial" pitchFamily="34" charset="0"/>
              </a:rPr>
              <a:t>locally; used to fund student activities such as clubs, etc.  </a:t>
            </a:r>
          </a:p>
          <a:p>
            <a:pPr lvl="2">
              <a:buClrTx/>
            </a:pPr>
            <a:endParaRPr lang="en-US" sz="2300" dirty="0">
              <a:solidFill>
                <a:schemeClr val="tx1"/>
              </a:solidFill>
              <a:latin typeface="+mj-lt"/>
              <a:cs typeface="Arial" pitchFamily="34" charset="0"/>
            </a:endParaRPr>
          </a:p>
          <a:p>
            <a:pPr marL="1028700" lvl="1" indent="-685800">
              <a:buClrTx/>
            </a:pPr>
            <a:r>
              <a:rPr lang="en-US" sz="3400" dirty="0">
                <a:solidFill>
                  <a:schemeClr val="tx1"/>
                </a:solidFill>
                <a:latin typeface="+mj-lt"/>
                <a:cs typeface="Arial" pitchFamily="34" charset="0"/>
              </a:rPr>
              <a:t>Remaining 72.89% is retained. </a:t>
            </a:r>
          </a:p>
          <a:p>
            <a:pPr marL="0" indent="0">
              <a:buNone/>
            </a:pPr>
            <a:endParaRPr lang="en-US" sz="825" dirty="0">
              <a:latin typeface="+mj-lt"/>
            </a:endParaRPr>
          </a:p>
          <a:p>
            <a:pPr marL="0" indent="0">
              <a:buNone/>
            </a:pPr>
            <a:r>
              <a:rPr lang="en-US" sz="825" dirty="0">
                <a:latin typeface="+mj-lt"/>
              </a:rPr>
              <a:t>Website:  http://www.sbctc.ctc.edu/college/f_tuition.aspx</a:t>
            </a:r>
          </a:p>
          <a:p>
            <a:endParaRPr lang="en-US" dirty="0"/>
          </a:p>
        </p:txBody>
      </p:sp>
      <p:sp>
        <p:nvSpPr>
          <p:cNvPr id="4" name="Title 1"/>
          <p:cNvSpPr>
            <a:spLocks noGrp="1"/>
          </p:cNvSpPr>
          <p:nvPr>
            <p:ph type="title"/>
          </p:nvPr>
        </p:nvSpPr>
        <p:spPr>
          <a:xfrm>
            <a:off x="250189" y="381000"/>
            <a:ext cx="8534400" cy="857250"/>
          </a:xfr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400" cap="none" dirty="0" smtClean="0">
                <a:solidFill>
                  <a:schemeClr val="tx1"/>
                </a:solidFill>
                <a:latin typeface="+mj-lt"/>
                <a:ea typeface="+mj-ea"/>
                <a:cs typeface="Arial" panose="020B0604020202020204" pitchFamily="34" charset="0"/>
              </a:rPr>
              <a:t>Tuition “taxes” in 2019-2020</a:t>
            </a:r>
            <a:endParaRPr lang="en-US" sz="3400" cap="none" dirty="0">
              <a:solidFill>
                <a:schemeClr val="tx1"/>
              </a:solidFill>
              <a:latin typeface="+mj-lt"/>
              <a:ea typeface="+mj-ea"/>
              <a:cs typeface="Arial" panose="020B0604020202020204" pitchFamily="34" charset="0"/>
            </a:endParaRPr>
          </a:p>
        </p:txBody>
      </p:sp>
      <p:sp>
        <p:nvSpPr>
          <p:cNvPr id="5" name="Rectangle 1"/>
          <p:cNvSpPr>
            <a:spLocks noChangeArrowheads="1"/>
          </p:cNvSpPr>
          <p:nvPr/>
        </p:nvSpPr>
        <p:spPr bwMode="auto">
          <a:xfrm>
            <a:off x="6218238" y="4876966"/>
            <a:ext cx="162545"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825">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350">
              <a:latin typeface="Arial" panose="020B0604020202020204" pitchFamily="34" charset="0"/>
            </a:endParaRPr>
          </a:p>
        </p:txBody>
      </p:sp>
    </p:spTree>
    <p:extLst>
      <p:ext uri="{BB962C8B-B14F-4D97-AF65-F5344CB8AC3E}">
        <p14:creationId xmlns:p14="http://schemas.microsoft.com/office/powerpoint/2010/main" val="64372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itle 1"/>
          <p:cNvSpPr>
            <a:spLocks noGrp="1"/>
          </p:cNvSpPr>
          <p:nvPr>
            <p:ph type="ctrTitle"/>
          </p:nvPr>
        </p:nvSpPr>
        <p:spPr>
          <a:xfrm>
            <a:off x="685800" y="2819400"/>
            <a:ext cx="7772400" cy="1600200"/>
          </a:xfrm>
        </p:spPr>
        <p:txBody>
          <a:bodyPr/>
          <a:lstStyle/>
          <a:p>
            <a:pPr algn="l" eaLnBrk="1" hangingPunct="1"/>
            <a:r>
              <a:rPr lang="en-US" sz="2000" dirty="0" smtClean="0"/>
              <a:t/>
            </a:r>
            <a:br>
              <a:rPr lang="en-US" sz="2000" dirty="0" smtClean="0"/>
            </a:br>
            <a:r>
              <a:rPr lang="en-US" sz="2000" b="1" i="1" dirty="0" smtClean="0"/>
              <a:t> </a:t>
            </a:r>
            <a:r>
              <a:rPr lang="en-US" sz="2000" dirty="0" smtClean="0"/>
              <a:t/>
            </a:r>
            <a:br>
              <a:rPr lang="en-US" sz="2000" dirty="0" smtClean="0"/>
            </a:br>
            <a:r>
              <a:rPr lang="en-US" sz="2000" dirty="0" smtClean="0"/>
              <a:t/>
            </a:r>
            <a:br>
              <a:rPr lang="en-US" sz="2000" dirty="0" smtClean="0"/>
            </a:br>
            <a:endParaRPr lang="en-US" sz="2000" dirty="0" smtClean="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8" name="Rectangle 7"/>
          <p:cNvSpPr/>
          <p:nvPr/>
        </p:nvSpPr>
        <p:spPr>
          <a:xfrm>
            <a:off x="1066800" y="295891"/>
            <a:ext cx="7010400" cy="615553"/>
          </a:xfrm>
          <a:prstGeom prst="rect">
            <a:avLst/>
          </a:prstGeom>
        </p:spPr>
        <p:txBody>
          <a:bodyPr>
            <a:spAutoFit/>
          </a:bodyPr>
          <a:lstStyle/>
          <a:p>
            <a:pPr algn="ctr" fontAlgn="auto">
              <a:spcBef>
                <a:spcPts val="0"/>
              </a:spcBef>
              <a:spcAft>
                <a:spcPts val="0"/>
              </a:spcAft>
              <a:defRPr/>
            </a:pPr>
            <a:r>
              <a:rPr lang="en-US" sz="3400" dirty="0" smtClean="0">
                <a:ln w="0"/>
                <a:effectLst>
                  <a:outerShdw blurRad="38100" dist="19050" dir="2700000" algn="tl" rotWithShape="0">
                    <a:schemeClr val="dk1">
                      <a:alpha val="40000"/>
                    </a:schemeClr>
                  </a:outerShdw>
                </a:effectLst>
                <a:latin typeface="Book Antiqua" pitchFamily="18" charset="0"/>
                <a:ea typeface="+mj-ea"/>
                <a:cs typeface="+mj-cs"/>
              </a:rPr>
              <a:t>SCCC BUDGET PLANNING</a:t>
            </a:r>
          </a:p>
        </p:txBody>
      </p:sp>
      <p:sp>
        <p:nvSpPr>
          <p:cNvPr id="9" name="Rectangle 8"/>
          <p:cNvSpPr>
            <a:spLocks noChangeArrowheads="1"/>
          </p:cNvSpPr>
          <p:nvPr/>
        </p:nvSpPr>
        <p:spPr bwMode="auto">
          <a:xfrm>
            <a:off x="685800" y="2133600"/>
            <a:ext cx="7772400" cy="3354765"/>
          </a:xfrm>
          <a:prstGeom prst="rect">
            <a:avLst/>
          </a:prstGeom>
          <a:noFill/>
          <a:ln w="9525">
            <a:noFill/>
            <a:miter lim="800000"/>
            <a:headEnd/>
            <a:tailEnd/>
          </a:ln>
        </p:spPr>
        <p:txBody>
          <a:bodyPr wrap="square">
            <a:spAutoFit/>
          </a:bodyPr>
          <a:lstStyle/>
          <a:p>
            <a:pPr marL="457200" lvl="2"/>
            <a:endParaRPr lang="en-US" sz="2400" dirty="0" smtClean="0">
              <a:latin typeface="Calibri" pitchFamily="34" charset="0"/>
            </a:endParaRPr>
          </a:p>
          <a:p>
            <a:pPr marL="457200" lvl="2"/>
            <a:endParaRPr lang="en-US" sz="2000" dirty="0" smtClean="0">
              <a:latin typeface="Calibri" pitchFamily="34" charset="0"/>
            </a:endParaRPr>
          </a:p>
          <a:p>
            <a:pPr lvl="1" indent="-457200">
              <a:buFont typeface="Arial" charset="0"/>
              <a:buChar char="•"/>
            </a:pPr>
            <a:r>
              <a:rPr lang="en-US" sz="2400" dirty="0" smtClean="0">
                <a:latin typeface="+mj-lt"/>
              </a:rPr>
              <a:t>Declining Enrollment (state-supported FTEs)</a:t>
            </a:r>
          </a:p>
          <a:p>
            <a:pPr lvl="1" indent="-457200">
              <a:buFont typeface="Arial" charset="0"/>
              <a:buChar char="•"/>
            </a:pPr>
            <a:r>
              <a:rPr lang="en-US" sz="2400" dirty="0" smtClean="0">
                <a:latin typeface="+mj-lt"/>
              </a:rPr>
              <a:t>Tuition Shortfall</a:t>
            </a:r>
          </a:p>
          <a:p>
            <a:pPr lvl="1" indent="-457200">
              <a:buFont typeface="Arial" charset="0"/>
              <a:buChar char="•"/>
            </a:pPr>
            <a:r>
              <a:rPr lang="en-US" sz="2400" dirty="0" smtClean="0">
                <a:latin typeface="+mj-lt"/>
              </a:rPr>
              <a:t>Facility Conditions &amp; Limitations</a:t>
            </a:r>
          </a:p>
          <a:p>
            <a:pPr lvl="1" indent="-457200">
              <a:buFont typeface="Arial" charset="0"/>
              <a:buChar char="•"/>
            </a:pPr>
            <a:r>
              <a:rPr lang="en-US" sz="2400" dirty="0" smtClean="0">
                <a:latin typeface="+mj-lt"/>
              </a:rPr>
              <a:t>Budget &amp; Fiscal Constraints</a:t>
            </a:r>
          </a:p>
          <a:p>
            <a:pPr lvl="1" indent="-457200">
              <a:buFont typeface="Arial" charset="0"/>
              <a:buChar char="•"/>
            </a:pPr>
            <a:r>
              <a:rPr lang="en-US" sz="2400" dirty="0" smtClean="0">
                <a:latin typeface="+mj-lt"/>
              </a:rPr>
              <a:t>Decreasing International Student Enrollment</a:t>
            </a:r>
          </a:p>
          <a:p>
            <a:pPr lvl="1" indent="-457200">
              <a:buFont typeface="Arial" charset="0"/>
              <a:buChar char="•"/>
            </a:pPr>
            <a:r>
              <a:rPr lang="en-US" sz="2400" dirty="0" smtClean="0">
                <a:latin typeface="+mj-lt"/>
              </a:rPr>
              <a:t>Impacts from Past Budget Cuts</a:t>
            </a:r>
          </a:p>
          <a:p>
            <a:pPr lvl="2" indent="-457200">
              <a:buFont typeface="Arial" charset="0"/>
              <a:buChar char="•"/>
            </a:pPr>
            <a:endParaRPr lang="en-US" sz="2400" dirty="0" smtClean="0">
              <a:latin typeface="Calibri" pitchFamily="34" charset="0"/>
            </a:endParaRPr>
          </a:p>
        </p:txBody>
      </p:sp>
      <p:sp>
        <p:nvSpPr>
          <p:cNvPr id="2" name="TextBox 1"/>
          <p:cNvSpPr txBox="1"/>
          <p:nvPr/>
        </p:nvSpPr>
        <p:spPr>
          <a:xfrm>
            <a:off x="685800" y="1920032"/>
            <a:ext cx="7772400" cy="523220"/>
          </a:xfrm>
          <a:prstGeom prst="rect">
            <a:avLst/>
          </a:prstGeom>
          <a:noFill/>
        </p:spPr>
        <p:txBody>
          <a:bodyPr wrap="square" rtlCol="0">
            <a:spAutoFit/>
          </a:bodyPr>
          <a:lstStyle/>
          <a:p>
            <a:pPr algn="ctr"/>
            <a:r>
              <a:rPr lang="en-US" sz="2800" b="1" u="sng" dirty="0" smtClean="0">
                <a:latin typeface="+mj-lt"/>
              </a:rPr>
              <a:t>INSTITUTIONAL/BUDGET CHALLENGES</a:t>
            </a:r>
            <a:endParaRPr lang="en-US" sz="2800" b="1" u="sng" dirty="0">
              <a:latin typeface="+mj-lt"/>
            </a:endParaRPr>
          </a:p>
        </p:txBody>
      </p:sp>
      <p:sp>
        <p:nvSpPr>
          <p:cNvPr id="10" name="Title 1"/>
          <p:cNvSpPr txBox="1">
            <a:spLocks/>
          </p:cNvSpPr>
          <p:nvPr/>
        </p:nvSpPr>
        <p:spPr>
          <a:xfrm>
            <a:off x="533400" y="152400"/>
            <a:ext cx="8229600" cy="1143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rPr>
              <a:t>Background</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endParaRPr>
          </a:p>
        </p:txBody>
      </p:sp>
    </p:spTree>
    <p:extLst>
      <p:ext uri="{BB962C8B-B14F-4D97-AF65-F5344CB8AC3E}">
        <p14:creationId xmlns:p14="http://schemas.microsoft.com/office/powerpoint/2010/main" val="316305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62469479"/>
              </p:ext>
            </p:extLst>
          </p:nvPr>
        </p:nvGraphicFramePr>
        <p:xfrm>
          <a:off x="944845" y="1295400"/>
          <a:ext cx="7406710" cy="5367564"/>
        </p:xfrm>
        <a:graphic>
          <a:graphicData uri="http://schemas.openxmlformats.org/presentationml/2006/ole">
            <mc:AlternateContent xmlns:mc="http://schemas.openxmlformats.org/markup-compatibility/2006">
              <mc:Choice xmlns:v="urn:schemas-microsoft-com:vml" Requires="v">
                <p:oleObj spid="_x0000_s6199" name="Worksheet" r:id="rId4" imgW="5362670" imgH="3886200" progId="Excel.Sheet.12">
                  <p:embed/>
                </p:oleObj>
              </mc:Choice>
              <mc:Fallback>
                <p:oleObj name="Worksheet" r:id="rId4" imgW="5362670" imgH="3886200" progId="Excel.Sheet.12">
                  <p:embed/>
                  <p:pic>
                    <p:nvPicPr>
                      <p:cNvPr id="3" name="Object 2"/>
                      <p:cNvPicPr/>
                      <p:nvPr/>
                    </p:nvPicPr>
                    <p:blipFill>
                      <a:blip r:embed="rId5"/>
                      <a:stretch>
                        <a:fillRect/>
                      </a:stretch>
                    </p:blipFill>
                    <p:spPr>
                      <a:xfrm>
                        <a:off x="944845" y="1295400"/>
                        <a:ext cx="7406710" cy="5367564"/>
                      </a:xfrm>
                      <a:prstGeom prst="rect">
                        <a:avLst/>
                      </a:prstGeom>
                    </p:spPr>
                  </p:pic>
                </p:oleObj>
              </mc:Fallback>
            </mc:AlternateContent>
          </a:graphicData>
        </a:graphic>
      </p:graphicFrame>
      <p:sp>
        <p:nvSpPr>
          <p:cNvPr id="5" name="Title 1"/>
          <p:cNvSpPr txBox="1">
            <a:spLocks/>
          </p:cNvSpPr>
          <p:nvPr/>
        </p:nvSpPr>
        <p:spPr>
          <a:xfrm>
            <a:off x="533400" y="152400"/>
            <a:ext cx="8229600" cy="1143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rPr>
              <a:t>Background</a:t>
            </a:r>
            <a:endParaRPr lang="en-US" sz="3400" i="1" spc="38"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endParaRPr>
          </a:p>
        </p:txBody>
      </p:sp>
    </p:spTree>
    <p:extLst>
      <p:ext uri="{BB962C8B-B14F-4D97-AF65-F5344CB8AC3E}">
        <p14:creationId xmlns:p14="http://schemas.microsoft.com/office/powerpoint/2010/main" val="86622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374" y="1456682"/>
            <a:ext cx="7725833" cy="759557"/>
          </a:xfrm>
        </p:spPr>
        <p:txBody>
          <a:bodyPr>
            <a:normAutofit/>
          </a:bodyPr>
          <a:lstStyle/>
          <a:p>
            <a:pPr algn="ctr"/>
            <a:r>
              <a:rPr lang="en-US" b="1" dirty="0" smtClean="0"/>
              <a:t>Increased Costs</a:t>
            </a:r>
            <a:endParaRPr lang="en-US" b="1" dirty="0"/>
          </a:p>
        </p:txBody>
      </p:sp>
      <p:sp>
        <p:nvSpPr>
          <p:cNvPr id="5" name="Title 1"/>
          <p:cNvSpPr txBox="1">
            <a:spLocks/>
          </p:cNvSpPr>
          <p:nvPr/>
        </p:nvSpPr>
        <p:spPr>
          <a:xfrm>
            <a:off x="457200" y="228600"/>
            <a:ext cx="8229600" cy="1143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rPr>
              <a:t>Background</a:t>
            </a:r>
          </a:p>
        </p:txBody>
      </p:sp>
      <p:sp>
        <p:nvSpPr>
          <p:cNvPr id="6" name="Rectangle 5"/>
          <p:cNvSpPr>
            <a:spLocks noChangeArrowheads="1"/>
          </p:cNvSpPr>
          <p:nvPr/>
        </p:nvSpPr>
        <p:spPr bwMode="auto">
          <a:xfrm>
            <a:off x="495300" y="2271172"/>
            <a:ext cx="8153400" cy="3970318"/>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Since 2009-2010 e</a:t>
            </a:r>
            <a:r>
              <a:rPr lang="en-US" sz="2800" dirty="0">
                <a:latin typeface="Arial" panose="020B0604020202020204" pitchFamily="34" charset="0"/>
                <a:cs typeface="Arial" panose="020B0604020202020204" pitchFamily="34" charset="0"/>
              </a:rPr>
              <a:t>xamples include:</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Inflation 17.5% since 2009 </a:t>
            </a:r>
          </a:p>
          <a:p>
            <a:pPr marL="685800" lvl="1"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ctcLink</a:t>
            </a:r>
            <a:r>
              <a:rPr lang="en-US" sz="2800" dirty="0">
                <a:latin typeface="Arial" panose="020B0604020202020204" pitchFamily="34" charset="0"/>
                <a:cs typeface="Arial" panose="020B0604020202020204" pitchFamily="34" charset="0"/>
              </a:rPr>
              <a:t> increase in 16-17 -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235,000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Moore v HCA in16-17 -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556,000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Unfunded COLA in 17-18 -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238,000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Minimum wage law in 17-18 -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75,000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District wide deficit in 17-18 -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197,000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Unfunded COLA in 18-19 – est.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275,000</a:t>
            </a:r>
          </a:p>
          <a:p>
            <a:pPr marL="6858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Minimum wage law in 18-19 –   </a:t>
            </a:r>
            <a:r>
              <a:rPr lang="en-US" sz="2800" dirty="0" smtClean="0">
                <a:latin typeface="Arial" panose="020B0604020202020204" pitchFamily="34" charset="0"/>
                <a:cs typeface="Arial" panose="020B0604020202020204" pitchFamily="34" charset="0"/>
              </a:rPr>
              <a:t>      ~ </a:t>
            </a:r>
            <a:r>
              <a:rPr lang="en-US" sz="2800" dirty="0">
                <a:latin typeface="Arial" panose="020B0604020202020204" pitchFamily="34" charset="0"/>
                <a:cs typeface="Arial" panose="020B0604020202020204" pitchFamily="34" charset="0"/>
              </a:rPr>
              <a:t>$10,000</a:t>
            </a:r>
          </a:p>
        </p:txBody>
      </p:sp>
    </p:spTree>
    <p:extLst>
      <p:ext uri="{BB962C8B-B14F-4D97-AF65-F5344CB8AC3E}">
        <p14:creationId xmlns:p14="http://schemas.microsoft.com/office/powerpoint/2010/main" val="187558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4854"/>
            <a:ext cx="9144000" cy="994172"/>
          </a:xfrm>
        </p:spPr>
        <p:txBody>
          <a:bodyPr>
            <a:normAutofit/>
          </a:bodyPr>
          <a:lstStyle/>
          <a:p>
            <a:r>
              <a:rPr lang="en-US" sz="2400" b="1" dirty="0"/>
              <a:t>Cost Increases: Lower Student Faculty Ratio</a:t>
            </a:r>
          </a:p>
        </p:txBody>
      </p:sp>
      <p:sp>
        <p:nvSpPr>
          <p:cNvPr id="3" name="TextBox 2"/>
          <p:cNvSpPr txBox="1"/>
          <p:nvPr/>
        </p:nvSpPr>
        <p:spPr>
          <a:xfrm>
            <a:off x="7010400" y="6248400"/>
            <a:ext cx="1511952" cy="207749"/>
          </a:xfrm>
          <a:prstGeom prst="rect">
            <a:avLst/>
          </a:prstGeom>
          <a:noFill/>
        </p:spPr>
        <p:txBody>
          <a:bodyPr wrap="none" rtlCol="0">
            <a:spAutoFit/>
          </a:bodyPr>
          <a:lstStyle/>
          <a:p>
            <a:r>
              <a:rPr lang="en-US" sz="750" dirty="0"/>
              <a:t>Source: State Data Warehouse</a:t>
            </a:r>
          </a:p>
        </p:txBody>
      </p:sp>
      <p:graphicFrame>
        <p:nvGraphicFramePr>
          <p:cNvPr id="6" name="Chart 5"/>
          <p:cNvGraphicFramePr>
            <a:graphicFrameLocks/>
          </p:cNvGraphicFramePr>
          <p:nvPr>
            <p:extLst>
              <p:ext uri="{D42A27DB-BD31-4B8C-83A1-F6EECF244321}">
                <p14:modId xmlns:p14="http://schemas.microsoft.com/office/powerpoint/2010/main" val="4075077835"/>
              </p:ext>
            </p:extLst>
          </p:nvPr>
        </p:nvGraphicFramePr>
        <p:xfrm>
          <a:off x="1066800" y="2057400"/>
          <a:ext cx="7162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457200" y="228600"/>
            <a:ext cx="8229600" cy="1143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spc="38"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cs typeface="Aparajita" panose="020B0604020202020204" pitchFamily="34" charset="0"/>
              </a:rPr>
              <a:t>Background</a:t>
            </a:r>
          </a:p>
        </p:txBody>
      </p:sp>
    </p:spTree>
    <p:extLst>
      <p:ext uri="{BB962C8B-B14F-4D97-AF65-F5344CB8AC3E}">
        <p14:creationId xmlns:p14="http://schemas.microsoft.com/office/powerpoint/2010/main" val="53786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41664" y="2909287"/>
            <a:ext cx="8260672" cy="103942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3400" dirty="0">
                <a:solidFill>
                  <a:schemeClr val="tx1"/>
                </a:solidFill>
              </a:rPr>
              <a:t>Where does the money go? </a:t>
            </a:r>
            <a:endParaRPr lang="en-US" sz="3400" spc="38"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cs typeface="Aparajita" panose="020B0604020202020204" pitchFamily="34" charset="0"/>
            </a:endParaRPr>
          </a:p>
        </p:txBody>
      </p:sp>
    </p:spTree>
    <p:extLst>
      <p:ext uri="{BB962C8B-B14F-4D97-AF65-F5344CB8AC3E}">
        <p14:creationId xmlns:p14="http://schemas.microsoft.com/office/powerpoint/2010/main" val="3914550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11380</TotalTime>
  <Words>1880</Words>
  <Application>Microsoft Office PowerPoint</Application>
  <PresentationFormat>On-screen Show (4:3)</PresentationFormat>
  <Paragraphs>534</Paragraphs>
  <Slides>32</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Aparajita</vt:lpstr>
      <vt:lpstr>Arial</vt:lpstr>
      <vt:lpstr>Book Antiqua</vt:lpstr>
      <vt:lpstr>Calibri</vt:lpstr>
      <vt:lpstr>Century Gothic</vt:lpstr>
      <vt:lpstr>Courier New</vt:lpstr>
      <vt:lpstr>Times New Roman</vt:lpstr>
      <vt:lpstr>Wingdings</vt:lpstr>
      <vt:lpstr>Apothecary</vt:lpstr>
      <vt:lpstr>Worksheet</vt:lpstr>
      <vt:lpstr>PowerPoint Presentation</vt:lpstr>
      <vt:lpstr>The Big Picture</vt:lpstr>
      <vt:lpstr>What are the sources of Operating Revenue ?</vt:lpstr>
      <vt:lpstr>Tuition “taxes” in 2019-2020</vt:lpstr>
      <vt:lpstr>    </vt:lpstr>
      <vt:lpstr>PowerPoint Presentation</vt:lpstr>
      <vt:lpstr>Increased Costs</vt:lpstr>
      <vt:lpstr>Cost Increases: Lower Student Faculty Ratio</vt:lpstr>
      <vt:lpstr>Where does the money go? </vt:lpstr>
      <vt:lpstr>How SBCTC Colleges Spend their Money  General Fund State &amp; Operating Fees</vt:lpstr>
      <vt:lpstr>2017-18 SCC Expenditure by Cost Center </vt:lpstr>
      <vt:lpstr>2017-18 SCC Expenditure by Cost Center </vt:lpstr>
      <vt:lpstr> </vt:lpstr>
      <vt:lpstr>Cost Increases: More Employees</vt:lpstr>
      <vt:lpstr>PowerPoint Presentation</vt:lpstr>
      <vt:lpstr>The State Allocation MOdel </vt:lpstr>
      <vt:lpstr>State Allocation Formula</vt:lpstr>
      <vt:lpstr>State Allocation Formula</vt:lpstr>
      <vt:lpstr>Use of Local Funds IN 17-18</vt:lpstr>
      <vt:lpstr>PowerPoint Presentation</vt:lpstr>
      <vt:lpstr>2019 – 2020 Budget Year </vt:lpstr>
      <vt:lpstr>YTY Changes </vt:lpstr>
      <vt:lpstr>SCC Budget Planning</vt:lpstr>
      <vt:lpstr>SCC 2019 – 2020 Budget Planning</vt:lpstr>
      <vt:lpstr>SCC Budget Planning</vt:lpstr>
      <vt:lpstr>SCCC BUDGET PLANNING</vt:lpstr>
      <vt:lpstr>    </vt:lpstr>
      <vt:lpstr>local funds in the budget? </vt:lpstr>
      <vt:lpstr>local funds in the budget? </vt:lpstr>
      <vt:lpstr>Community &amp; Technical College</vt:lpstr>
      <vt:lpstr>Can we spend capital money on salaries?</vt:lpstr>
      <vt:lpstr>Budget Timeline</vt:lpstr>
    </vt:vector>
  </TitlesOfParts>
  <Company>Seattle Community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Community College Email Replacement Planning</dc:title>
  <dc:creator>pcclark</dc:creator>
  <cp:lastModifiedBy>Cahan, Rachel</cp:lastModifiedBy>
  <cp:revision>886</cp:revision>
  <cp:lastPrinted>2013-06-06T19:39:22Z</cp:lastPrinted>
  <dcterms:created xsi:type="dcterms:W3CDTF">2009-06-08T15:49:14Z</dcterms:created>
  <dcterms:modified xsi:type="dcterms:W3CDTF">2019-05-02T17:29:24Z</dcterms:modified>
</cp:coreProperties>
</file>