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4098" r:id="rId5"/>
    <p:sldMasterId id="2147484086" r:id="rId6"/>
    <p:sldMasterId id="2147484074" r:id="rId7"/>
  </p:sldMasterIdLst>
  <p:notesMasterIdLst>
    <p:notesMasterId r:id="rId51"/>
  </p:notesMasterIdLst>
  <p:sldIdLst>
    <p:sldId id="256" r:id="rId8"/>
    <p:sldId id="257" r:id="rId9"/>
    <p:sldId id="326" r:id="rId10"/>
    <p:sldId id="327" r:id="rId11"/>
    <p:sldId id="309" r:id="rId12"/>
    <p:sldId id="313" r:id="rId13"/>
    <p:sldId id="311" r:id="rId14"/>
    <p:sldId id="317" r:id="rId15"/>
    <p:sldId id="318" r:id="rId16"/>
    <p:sldId id="362" r:id="rId17"/>
    <p:sldId id="364" r:id="rId18"/>
    <p:sldId id="365" r:id="rId19"/>
    <p:sldId id="321" r:id="rId20"/>
    <p:sldId id="372" r:id="rId21"/>
    <p:sldId id="312" r:id="rId22"/>
    <p:sldId id="316" r:id="rId23"/>
    <p:sldId id="331" r:id="rId24"/>
    <p:sldId id="350" r:id="rId25"/>
    <p:sldId id="344" r:id="rId26"/>
    <p:sldId id="366" r:id="rId27"/>
    <p:sldId id="348" r:id="rId28"/>
    <p:sldId id="300" r:id="rId29"/>
    <p:sldId id="338" r:id="rId30"/>
    <p:sldId id="355" r:id="rId31"/>
    <p:sldId id="369" r:id="rId32"/>
    <p:sldId id="368" r:id="rId33"/>
    <p:sldId id="333" r:id="rId34"/>
    <p:sldId id="367" r:id="rId35"/>
    <p:sldId id="334" r:id="rId36"/>
    <p:sldId id="335" r:id="rId37"/>
    <p:sldId id="336" r:id="rId38"/>
    <p:sldId id="337" r:id="rId39"/>
    <p:sldId id="332" r:id="rId40"/>
    <p:sldId id="314" r:id="rId41"/>
    <p:sldId id="352" r:id="rId42"/>
    <p:sldId id="353" r:id="rId43"/>
    <p:sldId id="351" r:id="rId44"/>
    <p:sldId id="330" r:id="rId45"/>
    <p:sldId id="310" r:id="rId46"/>
    <p:sldId id="354" r:id="rId47"/>
    <p:sldId id="370" r:id="rId48"/>
    <p:sldId id="371" r:id="rId49"/>
    <p:sldId id="306"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6600"/>
    <a:srgbClr val="FF33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8" autoAdjust="0"/>
    <p:restoredTop sz="79856" autoAdjust="0"/>
  </p:normalViewPr>
  <p:slideViewPr>
    <p:cSldViewPr>
      <p:cViewPr varScale="1">
        <p:scale>
          <a:sx n="88" d="100"/>
          <a:sy n="88" d="100"/>
        </p:scale>
        <p:origin x="-160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7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D90E12-2596-41D7-8D2D-905F52CEF2CA}" type="datetimeFigureOut">
              <a:rPr lang="en-US"/>
              <a:pPr>
                <a:defRPr/>
              </a:pPr>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484420-E0DB-406F-8955-5F8389FA068B}" type="slidenum">
              <a:rPr lang="en-US"/>
              <a:pPr>
                <a:defRPr/>
              </a:pPr>
              <a:t>‹#›</a:t>
            </a:fld>
            <a:endParaRPr lang="en-US"/>
          </a:p>
        </p:txBody>
      </p:sp>
    </p:spTree>
    <p:extLst>
      <p:ext uri="{BB962C8B-B14F-4D97-AF65-F5344CB8AC3E}">
        <p14:creationId xmlns:p14="http://schemas.microsoft.com/office/powerpoint/2010/main" val="3109922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a:t>
            </a:fld>
            <a:endParaRPr lang="en-US"/>
          </a:p>
        </p:txBody>
      </p:sp>
    </p:spTree>
    <p:extLst>
      <p:ext uri="{BB962C8B-B14F-4D97-AF65-F5344CB8AC3E}">
        <p14:creationId xmlns:p14="http://schemas.microsoft.com/office/powerpoint/2010/main" val="394635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Human Capital Management (HCM), which provides functionality to support Human Resources business processes and replaces our existing PPMS, as well as providing additional functionality around recruitment and talent management.  In addition, online employee self-service will be provided.</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10</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Human Capital Management (HCM), which provides functionality to support Human Resources business processes and replaces our existing PPMS, as well as providing additional functionality around recruitment and talent management.  In addition, online employee self-service will be provided.</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11</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Human Capital Management (HCM), which provides functionality to support Human Resources business processes and replaces our existing PPMS, as well as providing additional functionality around recruitment and talent management.  In addition, online employee self-service will be provided.</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12</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arenR"/>
            </a:pPr>
            <a:r>
              <a:rPr lang="en-US" dirty="0" smtClean="0"/>
              <a:t>PeopleSoft Asset Management; along with PeopleSoft Purchasing, PeopleSoft Payables is a key collection point for asset information that flows into PeopleSoft Asset Management. This flow of asset information from vouchers works hand-in-hand with the flow of information from receiving documents that is recorded in PeopleSoft Purchasing to ensure accurate and up-to-date records.</a:t>
            </a:r>
          </a:p>
          <a:p>
            <a:pPr marL="228600" indent="-228600">
              <a:buFont typeface="+mj-lt"/>
              <a:buAutoNum type="arabicParenR"/>
            </a:pPr>
            <a:r>
              <a:rPr lang="en-US" dirty="0" smtClean="0"/>
              <a:t>PeopleSoft Billing;</a:t>
            </a:r>
            <a:r>
              <a:rPr lang="en-US" baseline="0" dirty="0" smtClean="0"/>
              <a:t> </a:t>
            </a:r>
            <a:r>
              <a:rPr lang="en-US" dirty="0" smtClean="0"/>
              <a:t>PeopleSoft Payables to process </a:t>
            </a:r>
            <a:r>
              <a:rPr lang="en-US" dirty="0" err="1" smtClean="0"/>
              <a:t>interunit</a:t>
            </a:r>
            <a:r>
              <a:rPr lang="en-US" dirty="0" smtClean="0"/>
              <a:t> invoices. </a:t>
            </a:r>
          </a:p>
          <a:p>
            <a:pPr marL="228600" indent="-228600">
              <a:buFont typeface="+mj-lt"/>
              <a:buAutoNum type="arabicParenR"/>
            </a:pPr>
            <a:r>
              <a:rPr lang="en-US" dirty="0" smtClean="0"/>
              <a:t>PeopleSoft </a:t>
            </a:r>
            <a:r>
              <a:rPr lang="en-US" dirty="0" err="1" smtClean="0"/>
              <a:t>eSettlements</a:t>
            </a:r>
            <a:r>
              <a:rPr lang="en-US" dirty="0" smtClean="0"/>
              <a:t>; </a:t>
            </a:r>
            <a:r>
              <a:rPr lang="en-US" dirty="0" err="1" smtClean="0"/>
              <a:t>eSettlements</a:t>
            </a:r>
            <a:r>
              <a:rPr lang="en-US" dirty="0" smtClean="0"/>
              <a:t> leverages nearly 80 percent of its functionality from the PeopleSoft Payables and Purchasing business processes. ((Whether capturing an XML invoice or creating an invoice through PeopleSoft </a:t>
            </a:r>
            <a:r>
              <a:rPr lang="en-US" dirty="0" err="1" smtClean="0"/>
              <a:t>eSettlements</a:t>
            </a:r>
            <a:r>
              <a:rPr lang="en-US" dirty="0" smtClean="0"/>
              <a:t>, you run the PeopleSoft Payables Voucher Build Application Engine process (AP_VCHRBLD) to create invoices in PeopleSoft </a:t>
            </a:r>
            <a:r>
              <a:rPr lang="en-US" dirty="0" err="1" smtClean="0"/>
              <a:t>eSettlements</a:t>
            </a:r>
            <a:r>
              <a:rPr lang="en-US" dirty="0" smtClean="0"/>
              <a:t>.)) </a:t>
            </a:r>
          </a:p>
          <a:p>
            <a:pPr marL="228600" indent="-228600">
              <a:buFont typeface="+mj-lt"/>
              <a:buAutoNum type="arabicParenR"/>
            </a:pPr>
            <a:r>
              <a:rPr lang="en-US" dirty="0" smtClean="0"/>
              <a:t>PeopleSoft Expenses; PeopleSoft Payables payment interface enables you to produce payments for PeopleSoft Expenses transactions.</a:t>
            </a:r>
          </a:p>
          <a:p>
            <a:pPr marL="228600" indent="-228600">
              <a:buFont typeface="+mj-lt"/>
              <a:buAutoNum type="arabicParenR"/>
            </a:pPr>
            <a:r>
              <a:rPr lang="en-US" dirty="0" smtClean="0"/>
              <a:t>PeopleSoft General Ledger; PeopleSoft Payables sends accounting entries to PeopleSoft General Ledger through the Journal Generator Application Engine process (FS_JGEN).</a:t>
            </a:r>
            <a:r>
              <a:rPr lang="en-US" baseline="0" dirty="0" smtClean="0"/>
              <a:t> </a:t>
            </a:r>
            <a:r>
              <a:rPr lang="en-US" dirty="0" smtClean="0">
                <a:solidFill>
                  <a:srgbClr val="FF0000"/>
                </a:solidFill>
              </a:rPr>
              <a:t>(PeopleSoft Payables interfaces with PeopleSoft General Ledger for budget checking and commitment control.)</a:t>
            </a:r>
          </a:p>
          <a:p>
            <a:pPr marL="228600" indent="-228600">
              <a:buFont typeface="+mj-lt"/>
              <a:buAutoNum type="arabicParenR"/>
            </a:pPr>
            <a:r>
              <a:rPr lang="en-US" dirty="0" smtClean="0"/>
              <a:t>PeopleSoft Payroll; The practice of payroll deductions being paid through an accounts payable system is standard. PeopleSoft Payables enables you to accept third-party payments from PeopleSoft Payroll.</a:t>
            </a:r>
          </a:p>
          <a:p>
            <a:pPr marL="228600" indent="-228600">
              <a:buFont typeface="+mj-lt"/>
              <a:buAutoNum type="arabicParenR"/>
            </a:pPr>
            <a:r>
              <a:rPr lang="en-US" dirty="0" smtClean="0"/>
              <a:t>PeopleSoft Purchasing; Vouchers can be built from various sources in PeopleSoft Purchasing, including purchase order and receiver lines, evaluated receipt settlement (ERS) vouchers, return to vendor (RTV) transactions, and procurement card system vouchers. You can perform matching among vouchers, purchase orders, receivers, and inspection status to improve control and accuracy. The system can automatically create debit memos to handle discrepancies between vouchers, purchase orders, and receivers. You view related documents across the entire procure-to-pay process. Using PeopleSoft Payables integration with PeopleSoft Purchasing, you can process vendor rebates using the rebate calculation functionality, which also integrates with PeopleSoft Receivables.</a:t>
            </a:r>
          </a:p>
          <a:p>
            <a:pPr marL="228600" indent="-228600">
              <a:buFont typeface="+mj-lt"/>
              <a:buAutoNum type="arabicParenR"/>
            </a:pPr>
            <a:r>
              <a:rPr lang="en-US" dirty="0" smtClean="0"/>
              <a:t>PeopleSoft Receivables; the refund process in PeopleSoft Receivables adds rows to tables that are used by PeopleSoft Payables to build a voucher.</a:t>
            </a:r>
          </a:p>
          <a:p>
            <a:pPr marL="228600" indent="-228600">
              <a:buFont typeface="+mj-lt"/>
              <a:buAutoNum type="arabicParenR"/>
            </a:pPr>
            <a:r>
              <a:rPr lang="en-US" dirty="0" smtClean="0"/>
              <a:t>PeopleSoft Student Administration; PeopleSoft Payables generates refund tuition checks for PeopleSoft Student Administration.</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13</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arenR"/>
            </a:pPr>
            <a:r>
              <a:rPr lang="en-US" dirty="0" smtClean="0"/>
              <a:t>PeopleSoft </a:t>
            </a:r>
            <a:r>
              <a:rPr lang="en-US" dirty="0" err="1" smtClean="0"/>
              <a:t>eSettlements</a:t>
            </a:r>
            <a:r>
              <a:rPr lang="en-US" dirty="0" smtClean="0"/>
              <a:t>; </a:t>
            </a:r>
            <a:r>
              <a:rPr lang="en-US" dirty="0" err="1" smtClean="0"/>
              <a:t>eSettlements</a:t>
            </a:r>
            <a:r>
              <a:rPr lang="en-US" dirty="0" smtClean="0"/>
              <a:t> leverages nearly 80 percent of its functionality from the PeopleSoft Payables and Purchasing business processes. ((Whether capturing an XML invoice or creating an invoice through PeopleSoft </a:t>
            </a:r>
            <a:r>
              <a:rPr lang="en-US" dirty="0" err="1" smtClean="0"/>
              <a:t>eSettlements</a:t>
            </a:r>
            <a:r>
              <a:rPr lang="en-US" dirty="0" smtClean="0"/>
              <a:t>, you run the PeopleSoft Payables Voucher Build Application Engine process (AP_VCHRBLD) to create invoices in PeopleSoft </a:t>
            </a:r>
            <a:r>
              <a:rPr lang="en-US" dirty="0" err="1" smtClean="0"/>
              <a:t>eSettlements</a:t>
            </a:r>
            <a:r>
              <a:rPr lang="en-US" dirty="0" smtClean="0"/>
              <a:t>.)) </a:t>
            </a:r>
          </a:p>
          <a:p>
            <a:pPr marL="228600" indent="-228600">
              <a:buFont typeface="+mj-lt"/>
              <a:buAutoNum type="arabicParenR"/>
            </a:pPr>
            <a:r>
              <a:rPr lang="en-US" dirty="0" smtClean="0"/>
              <a:t>PeopleSoft Payroll; The practice of payroll deductions being paid through an accounts payable system is standard. PeopleSoft Payables enables you to accept third-party payments from PeopleSoft Payroll.</a:t>
            </a:r>
          </a:p>
          <a:p>
            <a:pPr marL="228600" indent="-228600">
              <a:buFont typeface="+mj-lt"/>
              <a:buAutoNum type="arabicParenR"/>
            </a:pPr>
            <a:r>
              <a:rPr lang="en-US" dirty="0" smtClean="0"/>
              <a:t>PeopleSoft Project Costing; When you enter voucher information in PeopleSoft Payables, you can also enter information that is picked up by PeopleSoft Project Costing. A project manager 	using PeopleSoft Project Costing can review costs to keep complete financial control of a project.</a:t>
            </a:r>
          </a:p>
          <a:p>
            <a:pPr marL="228600" indent="-228600">
              <a:buFont typeface="+mj-lt"/>
              <a:buAutoNum type="arabicParenR"/>
            </a:pPr>
            <a:r>
              <a:rPr lang="en-US" dirty="0" smtClean="0"/>
              <a:t>PeopleSoft Purchasing; Vouchers can be built from various sources in PeopleSoft Purchasing, including purchase order and receiver lines, evaluated receipt settlement (ERS) vouchers, return to vendor (RTV) transactions, and procurement card system vouchers. You can perform matching among vouchers, purchase orders, receivers, and inspection status to improve control and accuracy. The system can automatically create debit memos to handle discrepancies between vouchers, purchase orders, and receivers. You view related documents across the entire procure-to-pay process. Using PeopleSoft Payables integration with PeopleSoft Purchasing, you can process vendor rebates using the rebate calculation functionality, which also integrates with PeopleSoft Receivables.</a:t>
            </a:r>
          </a:p>
          <a:p>
            <a:pPr marL="228600" indent="-228600">
              <a:buFont typeface="+mj-lt"/>
              <a:buAutoNum type="arabicParenR"/>
            </a:pPr>
            <a:r>
              <a:rPr lang="en-US" dirty="0" smtClean="0"/>
              <a:t>PeopleSoft Student Administration; PeopleSoft Payables generates refund tuition checks for PeopleSoft Student Administration.</a:t>
            </a:r>
          </a:p>
          <a:p>
            <a:pPr marL="228600" indent="-228600">
              <a:buFont typeface="+mj-lt"/>
              <a:buAutoNum type="arabicParenR"/>
            </a:pPr>
            <a:r>
              <a:rPr lang="en-US" dirty="0" smtClean="0"/>
              <a:t>PeopleSoft Treasury Management; PeopleSoft Payables payment interface enables you to produce payments for PeopleSoft Treasury settlement transactions. And the integration with the PeopleSoft Financial Gateway feature enables you to submit electronic payments to a financial institution for settlement, without the need of a third-party integration tool.</a:t>
            </a:r>
          </a:p>
          <a:p>
            <a:pPr marL="228600" indent="-228600">
              <a:buFont typeface="+mj-lt"/>
              <a:buAutoNum type="arabicParenR"/>
            </a:pPr>
            <a:r>
              <a:rPr lang="en-US" dirty="0" smtClean="0"/>
              <a:t>PeopleSoft Payables also integrates with PeopleSoft Cash Management through the Treasury Netting Center. You must use PeopleSoft Cash Management with PeopleSoft Receivables to use</a:t>
            </a:r>
            <a:r>
              <a:rPr lang="en-US" baseline="0" dirty="0" smtClean="0"/>
              <a:t> </a:t>
            </a:r>
            <a:r>
              <a:rPr lang="en-US" dirty="0" smtClean="0"/>
              <a:t>the bilateral netting functionality that offsets open items with open vouchers in PeopleSoft Payables. This functionality is useful when you have customers that are also suppliers.</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14</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a:t>
            </a:r>
            <a:r>
              <a:rPr lang="en-US" sz="1200" baseline="0" dirty="0" smtClean="0"/>
              <a:t> is a graphical representation of Integration across the Pillars. </a:t>
            </a:r>
            <a:r>
              <a:rPr lang="en-US" dirty="0" smtClean="0"/>
              <a:t>30 Districts, 35 Colleges, 34 Financial Aid Title IV Codes, 31 Legal Entities (IRS Reporting)</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15</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Business</a:t>
            </a:r>
            <a:r>
              <a:rPr lang="en-US" sz="2400" baseline="0" dirty="0" smtClean="0"/>
              <a:t> Unit Example: </a:t>
            </a:r>
            <a:r>
              <a:rPr lang="en-US" sz="2400" dirty="0" smtClean="0"/>
              <a:t>(Example: When different campuses of the same institution operate independently from each other financially)</a:t>
            </a:r>
          </a:p>
          <a:p>
            <a:pPr lvl="1"/>
            <a:endParaRPr lang="en-US" sz="2400" dirty="0" smtClean="0"/>
          </a:p>
          <a:p>
            <a:pPr lvl="1"/>
            <a:r>
              <a:rPr lang="en-US" sz="2400" dirty="0" smtClean="0"/>
              <a:t>The Student Financials business unit is the framework that controls all processing within the Student Financials application</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16</a:t>
            </a:fld>
            <a:endParaRPr lang="en-US"/>
          </a:p>
        </p:txBody>
      </p:sp>
    </p:spTree>
    <p:extLst>
      <p:ext uri="{BB962C8B-B14F-4D97-AF65-F5344CB8AC3E}">
        <p14:creationId xmlns:p14="http://schemas.microsoft.com/office/powerpoint/2010/main" val="365963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business unit is an operational subset of an organization. Business units can be independent legal entities, or organizations that need to segregate their financial data for accounting purposes, or operational centers that segregate their operations for management purposes.</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17</a:t>
            </a:fld>
            <a:endParaRPr lang="en-US"/>
          </a:p>
        </p:txBody>
      </p:sp>
    </p:spTree>
    <p:extLst>
      <p:ext uri="{BB962C8B-B14F-4D97-AF65-F5344CB8AC3E}">
        <p14:creationId xmlns:p14="http://schemas.microsoft.com/office/powerpoint/2010/main" val="197577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Company</a:t>
            </a:r>
            <a:r>
              <a:rPr lang="en-US" sz="1200" dirty="0" smtClean="0"/>
              <a:t> - Information about a single company or multiple companies in your organization, from the corporate address to general ledger accounts, tax information, and payroll processing information. </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19</a:t>
            </a:fld>
            <a:endParaRPr lang="en-US"/>
          </a:p>
        </p:txBody>
      </p:sp>
    </p:spTree>
    <p:extLst>
      <p:ext uri="{BB962C8B-B14F-4D97-AF65-F5344CB8AC3E}">
        <p14:creationId xmlns:p14="http://schemas.microsoft.com/office/powerpoint/2010/main" val="4210083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Department</a:t>
            </a:r>
            <a:r>
              <a:rPr lang="en-US" sz="1200" dirty="0" smtClean="0"/>
              <a:t> - Define business entities in your organization.</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20</a:t>
            </a:fld>
            <a:endParaRPr lang="en-US"/>
          </a:p>
        </p:txBody>
      </p:sp>
    </p:spTree>
    <p:extLst>
      <p:ext uri="{BB962C8B-B14F-4D97-AF65-F5344CB8AC3E}">
        <p14:creationId xmlns:p14="http://schemas.microsoft.com/office/powerpoint/2010/main" val="111339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a:t>
            </a:fld>
            <a:endParaRPr lang="en-US"/>
          </a:p>
        </p:txBody>
      </p:sp>
    </p:spTree>
    <p:extLst>
      <p:ext uri="{BB962C8B-B14F-4D97-AF65-F5344CB8AC3E}">
        <p14:creationId xmlns:p14="http://schemas.microsoft.com/office/powerpoint/2010/main" val="3667556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36</a:t>
            </a:fld>
            <a:endParaRPr lang="en-US"/>
          </a:p>
        </p:txBody>
      </p:sp>
    </p:spTree>
    <p:extLst>
      <p:ext uri="{BB962C8B-B14F-4D97-AF65-F5344CB8AC3E}">
        <p14:creationId xmlns:p14="http://schemas.microsoft.com/office/powerpoint/2010/main" val="1790386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Districts, 35 Colleges, 34 Financial Aid Title IV Codes, 31 Legal Entities (IRS Reporting)</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38</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 Representation of Global Business Unit design across all Pillars as of 3/28/2013</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39</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40</a:t>
            </a:fld>
            <a:endParaRPr lang="en-US"/>
          </a:p>
        </p:txBody>
      </p:sp>
    </p:spTree>
    <p:extLst>
      <p:ext uri="{BB962C8B-B14F-4D97-AF65-F5344CB8AC3E}">
        <p14:creationId xmlns:p14="http://schemas.microsoft.com/office/powerpoint/2010/main" val="2481877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41</a:t>
            </a:fld>
            <a:endParaRPr lang="en-US"/>
          </a:p>
        </p:txBody>
      </p:sp>
    </p:spTree>
    <p:extLst>
      <p:ext uri="{BB962C8B-B14F-4D97-AF65-F5344CB8AC3E}">
        <p14:creationId xmlns:p14="http://schemas.microsoft.com/office/powerpoint/2010/main" val="2481877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42</a:t>
            </a:fld>
            <a:endParaRPr lang="en-US"/>
          </a:p>
        </p:txBody>
      </p:sp>
    </p:spTree>
    <p:extLst>
      <p:ext uri="{BB962C8B-B14F-4D97-AF65-F5344CB8AC3E}">
        <p14:creationId xmlns:p14="http://schemas.microsoft.com/office/powerpoint/2010/main" val="248187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 Types,</a:t>
            </a:r>
            <a:r>
              <a:rPr lang="en-US" baseline="0" dirty="0" smtClean="0"/>
              <a:t> Jerry’s slides</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a:t>
            </a:fld>
            <a:endParaRPr lang="en-US"/>
          </a:p>
        </p:txBody>
      </p:sp>
    </p:spTree>
    <p:extLst>
      <p:ext uri="{BB962C8B-B14F-4D97-AF65-F5344CB8AC3E}">
        <p14:creationId xmlns:p14="http://schemas.microsoft.com/office/powerpoint/2010/main" val="366755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a:t>
            </a:fld>
            <a:endParaRPr lang="en-US"/>
          </a:p>
        </p:txBody>
      </p:sp>
    </p:spTree>
    <p:extLst>
      <p:ext uri="{BB962C8B-B14F-4D97-AF65-F5344CB8AC3E}">
        <p14:creationId xmlns:p14="http://schemas.microsoft.com/office/powerpoint/2010/main" val="366755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Foundation Decisions </a:t>
            </a:r>
            <a:r>
              <a:rPr lang="en-US" dirty="0" smtClean="0">
                <a:effectLst/>
              </a:rPr>
              <a:t>are decisions about key aspects of the ERP system configuration that are really the 'foundation' or first building blocks of the system.  These first decisions set the format for such critical components as the Chart of Accounts, the Global Organizational Structure, the Academic Structure and the Person Model.  If you think of building a house, these building blocks are what the rest of the system will rely on.  If you think of the Chart of Accounts as the foundation building block, the structure is the "</a:t>
            </a:r>
            <a:r>
              <a:rPr lang="en-US" b="1" dirty="0" smtClean="0">
                <a:effectLst/>
              </a:rPr>
              <a:t>rebar</a:t>
            </a:r>
            <a:r>
              <a:rPr lang="en-US" dirty="0" smtClean="0">
                <a:effectLst/>
              </a:rPr>
              <a:t>" that runs through the modules (for example Student Financials) necessary for that module to function.  So as we 'build out' our ERP system, the decisions we make in these sessions will guide the rest of the decisions in the Business Process Alignment sessions.</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5</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6</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PeopleSoft ERP Solution is divided into three "pillars": </a:t>
            </a:r>
          </a:p>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7</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Each of the 3 "pillars" contains a number of modules, such as the Student Financials module in CS, which replaces our current cashiering functionality for enabling student payment of tuition and fees.</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8</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Human Capital Management (HCM), which provides functionality to support Human Resources business processes and replaces our existing PPMS, as well as providing additional functionality around recruitment and talent management.  In addition, online employee self-service will be provided.</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9</a:t>
            </a:fld>
            <a:endParaRPr lang="en-US"/>
          </a:p>
        </p:txBody>
      </p:sp>
    </p:spTree>
    <p:extLst>
      <p:ext uri="{BB962C8B-B14F-4D97-AF65-F5344CB8AC3E}">
        <p14:creationId xmlns:p14="http://schemas.microsoft.com/office/powerpoint/2010/main" val="159962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3886200" y="6324600"/>
            <a:ext cx="1295400" cy="381000"/>
          </a:xfrm>
          <a:prstGeom prst="rect">
            <a:avLst/>
          </a:prstGeom>
        </p:spPr>
        <p:txBody>
          <a:bodyPr/>
          <a:lstStyle>
            <a:lvl1pPr>
              <a:defRPr/>
            </a:lvl1pPr>
          </a:lstStyle>
          <a:p>
            <a:pPr>
              <a:defRPr/>
            </a:pPr>
            <a:fld id="{0C22BFDF-7A9E-4EF6-B1C6-3A6E64ABEB1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DBDFFD-8847-4ED0-B6B2-1B2DC47BFE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A6B1884-67D9-472E-A2F4-9154748331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373779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4248130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7023C-9CD6-4E5F-B4C6-74EE35E11608}"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136089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7023C-9CD6-4E5F-B4C6-74EE35E11608}"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65039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7023C-9CD6-4E5F-B4C6-74EE35E11608}" type="datetimeFigureOut">
              <a:rPr lang="en-US" smtClean="0"/>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881245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7023C-9CD6-4E5F-B4C6-74EE35E11608}" type="datetimeFigureOut">
              <a:rPr lang="en-US" smtClean="0"/>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75395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7023C-9CD6-4E5F-B4C6-74EE35E11608}" type="datetimeFigureOut">
              <a:rPr lang="en-US" smtClean="0"/>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303492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023C-9CD6-4E5F-B4C6-74EE35E11608}"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142465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457200" y="15240"/>
            <a:ext cx="8229600" cy="670560"/>
          </a:xfrm>
        </p:spPr>
        <p:txBody>
          <a:bodyPr/>
          <a:lstStyle>
            <a:lvl1pPr algn="l">
              <a:defRPr sz="3600"/>
            </a:lvl1pPr>
          </a:lstStyle>
          <a:p>
            <a:r>
              <a:rPr lang="en-US" dirty="0" smtClean="0"/>
              <a:t>Click to edit Master title style</a:t>
            </a:r>
            <a:endParaRPr lang="en-US" dirty="0"/>
          </a:p>
        </p:txBody>
      </p:sp>
      <p:sp>
        <p:nvSpPr>
          <p:cNvPr id="12" name="Slide Number Placeholder 11"/>
          <p:cNvSpPr>
            <a:spLocks noGrp="1"/>
          </p:cNvSpPr>
          <p:nvPr>
            <p:ph type="sldNum" sz="quarter" idx="10"/>
          </p:nvPr>
        </p:nvSpPr>
        <p:spPr>
          <a:xfrm>
            <a:off x="3429000" y="6324600"/>
            <a:ext cx="1219200" cy="365125"/>
          </a:xfrm>
        </p:spPr>
        <p:txBody>
          <a:bodyPr/>
          <a:lstStyle/>
          <a:p>
            <a:fld id="{36E1A458-F34A-4426-820C-5767D69C6D1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023C-9CD6-4E5F-B4C6-74EE35E11608}"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376606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475033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41077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786940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815930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447927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750318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1542155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367632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15694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09880E-C7F8-490B-92D3-EA7E0AA1272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079363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23271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409586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427265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402816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737527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294549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616166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06264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41384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E2CC7CC-2E0D-49B3-BC46-E36DC4E63DE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557553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44626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75234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1866244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162743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5A30A3F-D766-4655-A933-C6011784A2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1C94638-7345-43F4-AB92-1AA9E3E848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D0CBE8-73C0-44E3-A5E3-F0088E2277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D4A1E01-7587-47FF-B574-9EDC16EDE6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40EFB67-D7C4-4EF9-89EC-0906674271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ext Placeholder 2"/>
          <p:cNvSpPr>
            <a:spLocks noGrp="1"/>
          </p:cNvSpPr>
          <p:nvPr>
            <p:ph type="body" idx="1"/>
          </p:nvPr>
        </p:nvSpPr>
        <p:spPr bwMode="auto">
          <a:xfrm>
            <a:off x="457200" y="11430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6248400"/>
            <a:ext cx="1714500" cy="406400"/>
          </a:xfrm>
          <a:prstGeom prst="rect">
            <a:avLst/>
          </a:prstGeom>
        </p:spPr>
      </p:pic>
      <p:pic>
        <p:nvPicPr>
          <p:cNvPr id="8" name="Picture 8" descr="full_color_r"/>
          <p:cNvPicPr>
            <a:picLocks noChangeAspect="1" noChangeArrowheads="1"/>
          </p:cNvPicPr>
          <p:nvPr userDrawn="1"/>
        </p:nvPicPr>
        <p:blipFill>
          <a:blip r:embed="rId14" cstate="print"/>
          <a:srcRect/>
          <a:stretch>
            <a:fillRect/>
          </a:stretch>
        </p:blipFill>
        <p:spPr bwMode="auto">
          <a:xfrm>
            <a:off x="7315200" y="6248400"/>
            <a:ext cx="1447800" cy="361950"/>
          </a:xfrm>
          <a:prstGeom prst="rect">
            <a:avLst/>
          </a:prstGeom>
          <a:noFill/>
          <a:ln w="9525">
            <a:noFill/>
            <a:miter lim="800000"/>
            <a:headEnd/>
            <a:tailEnd/>
          </a:ln>
        </p:spPr>
      </p:pic>
      <p:sp>
        <p:nvSpPr>
          <p:cNvPr id="3" name="Rectangle 2"/>
          <p:cNvSpPr/>
          <p:nvPr userDrawn="1"/>
        </p:nvSpPr>
        <p:spPr>
          <a:xfrm>
            <a:off x="0" y="0"/>
            <a:ext cx="9144000" cy="762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Placeholder 1"/>
          <p:cNvSpPr>
            <a:spLocks noGrp="1"/>
          </p:cNvSpPr>
          <p:nvPr>
            <p:ph type="title"/>
          </p:nvPr>
        </p:nvSpPr>
        <p:spPr bwMode="auto">
          <a:xfrm>
            <a:off x="457200" y="15240"/>
            <a:ext cx="8229600" cy="7467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Rectangle 6"/>
          <p:cNvSpPr/>
          <p:nvPr userDrawn="1"/>
        </p:nvSpPr>
        <p:spPr>
          <a:xfrm>
            <a:off x="0" y="762000"/>
            <a:ext cx="9144000" cy="3048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a:xfrm>
            <a:off x="3962400" y="6289675"/>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A458-F34A-4426-820C-5767D69C6D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73" r:id="rId1"/>
    <p:sldLayoutId id="2147484072" r:id="rId2"/>
    <p:sldLayoutId id="2147484071" r:id="rId3"/>
    <p:sldLayoutId id="2147484070" r:id="rId4"/>
    <p:sldLayoutId id="2147484069" r:id="rId5"/>
    <p:sldLayoutId id="2147484068" r:id="rId6"/>
    <p:sldLayoutId id="2147484067" r:id="rId7"/>
    <p:sldLayoutId id="2147484066" r:id="rId8"/>
    <p:sldLayoutId id="2147484065" r:id="rId9"/>
    <p:sldLayoutId id="2147484064" r:id="rId10"/>
    <p:sldLayoutId id="214748406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373D54"/>
          </a:solidFill>
          <a:latin typeface="Arial" pitchFamily="34" charset="0"/>
          <a:ea typeface="Adobe Heiti Std R" pitchFamily="34" charset="-128"/>
          <a:cs typeface="Arial" pitchFamily="34" charset="0"/>
        </a:defRPr>
      </a:lvl1pPr>
      <a:lvl2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2pPr>
      <a:lvl3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3pPr>
      <a:lvl4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4pPr>
      <a:lvl5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5pPr>
      <a:lvl6pPr marL="457200" algn="ctr" rtl="0" fontAlgn="base">
        <a:spcBef>
          <a:spcPct val="0"/>
        </a:spcBef>
        <a:spcAft>
          <a:spcPct val="0"/>
        </a:spcAft>
        <a:defRPr sz="4400">
          <a:solidFill>
            <a:srgbClr val="373D54"/>
          </a:solidFill>
          <a:latin typeface="Arial" pitchFamily="34" charset="0"/>
          <a:ea typeface="Adobe Heiti Std R"/>
          <a:cs typeface="Arial" pitchFamily="34" charset="0"/>
        </a:defRPr>
      </a:lvl6pPr>
      <a:lvl7pPr marL="914400" algn="ctr" rtl="0" fontAlgn="base">
        <a:spcBef>
          <a:spcPct val="0"/>
        </a:spcBef>
        <a:spcAft>
          <a:spcPct val="0"/>
        </a:spcAft>
        <a:defRPr sz="4400">
          <a:solidFill>
            <a:srgbClr val="373D54"/>
          </a:solidFill>
          <a:latin typeface="Arial" pitchFamily="34" charset="0"/>
          <a:ea typeface="Adobe Heiti Std R"/>
          <a:cs typeface="Arial" pitchFamily="34" charset="0"/>
        </a:defRPr>
      </a:lvl7pPr>
      <a:lvl8pPr marL="1371600" algn="ctr" rtl="0" fontAlgn="base">
        <a:spcBef>
          <a:spcPct val="0"/>
        </a:spcBef>
        <a:spcAft>
          <a:spcPct val="0"/>
        </a:spcAft>
        <a:defRPr sz="4400">
          <a:solidFill>
            <a:srgbClr val="373D54"/>
          </a:solidFill>
          <a:latin typeface="Arial" pitchFamily="34" charset="0"/>
          <a:ea typeface="Adobe Heiti Std R"/>
          <a:cs typeface="Arial" pitchFamily="34" charset="0"/>
        </a:defRPr>
      </a:lvl8pPr>
      <a:lvl9pPr marL="1828800" algn="ctr" rtl="0" fontAlgn="base">
        <a:spcBef>
          <a:spcPct val="0"/>
        </a:spcBef>
        <a:spcAft>
          <a:spcPct val="0"/>
        </a:spcAft>
        <a:defRPr sz="4400">
          <a:solidFill>
            <a:srgbClr val="373D54"/>
          </a:solidFill>
          <a:latin typeface="Arial" pitchFamily="34" charset="0"/>
          <a:ea typeface="Adobe Heiti Std R"/>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525B7E"/>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kern="1200">
          <a:solidFill>
            <a:srgbClr val="525B7E"/>
          </a:solidFill>
          <a:latin typeface="+mn-lt"/>
          <a:ea typeface="+mn-ea"/>
          <a:cs typeface="+mn-cs"/>
        </a:defRPr>
      </a:lvl2pPr>
      <a:lvl3pPr marL="1143000" indent="-228600" algn="l" rtl="0" eaLnBrk="0" fontAlgn="base" hangingPunct="0">
        <a:spcBef>
          <a:spcPct val="20000"/>
        </a:spcBef>
        <a:spcAft>
          <a:spcPct val="0"/>
        </a:spcAft>
        <a:buFont typeface="Courier New" pitchFamily="49" charset="0"/>
        <a:buChar char="o"/>
        <a:defRPr sz="2400" kern="1200">
          <a:solidFill>
            <a:srgbClr val="525B7E"/>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525B7E"/>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525B7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7023C-9CD6-4E5F-B4C6-74EE35E11608}" type="datetimeFigureOut">
              <a:rPr lang="en-US" smtClean="0"/>
              <a:t>4/29/2013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0418E-4CF0-4808-9DBF-A678B75D0D57}" type="slidenum">
              <a:rPr lang="en-US" smtClean="0"/>
              <a:t>‹#›</a:t>
            </a:fld>
            <a:endParaRPr lang="en-US"/>
          </a:p>
        </p:txBody>
      </p:sp>
    </p:spTree>
    <p:extLst>
      <p:ext uri="{BB962C8B-B14F-4D97-AF65-F5344CB8AC3E}">
        <p14:creationId xmlns:p14="http://schemas.microsoft.com/office/powerpoint/2010/main" val="3554048175"/>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7C1ED-BAA0-4FD4-BF41-77BF982DF3A5}" type="slidenum">
              <a:rPr lang="en-US" smtClean="0"/>
              <a:t>‹#›</a:t>
            </a:fld>
            <a:endParaRPr lang="en-US"/>
          </a:p>
        </p:txBody>
      </p:sp>
    </p:spTree>
    <p:extLst>
      <p:ext uri="{BB962C8B-B14F-4D97-AF65-F5344CB8AC3E}">
        <p14:creationId xmlns:p14="http://schemas.microsoft.com/office/powerpoint/2010/main" val="344096638"/>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0D7AD-AB25-430B-9310-27D4F976B177}" type="slidenum">
              <a:rPr lang="en-US" smtClean="0"/>
              <a:t>‹#›</a:t>
            </a:fld>
            <a:endParaRPr lang="en-US"/>
          </a:p>
        </p:txBody>
      </p:sp>
    </p:spTree>
    <p:extLst>
      <p:ext uri="{BB962C8B-B14F-4D97-AF65-F5344CB8AC3E}">
        <p14:creationId xmlns:p14="http://schemas.microsoft.com/office/powerpoint/2010/main" val="85253071"/>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76600"/>
            <a:ext cx="8458200" cy="1470025"/>
          </a:xfrm>
        </p:spPr>
        <p:txBody>
          <a:bodyPr/>
          <a:lstStyle/>
          <a:p>
            <a:r>
              <a:rPr lang="en-US" sz="4000" b="1" dirty="0" smtClean="0"/>
              <a:t>Global Solution – BPA Workshops</a:t>
            </a:r>
            <a:r>
              <a:rPr lang="en-US" b="1" dirty="0" smtClean="0"/>
              <a:t/>
            </a:r>
            <a:br>
              <a:rPr lang="en-US" b="1" dirty="0" smtClean="0"/>
            </a:br>
            <a:r>
              <a:rPr lang="en-US" sz="3200" dirty="0"/>
              <a:t>Foundation Proposal Review and </a:t>
            </a:r>
            <a:r>
              <a:rPr lang="en-US" sz="3200" dirty="0" smtClean="0"/>
              <a:t>Adoption</a:t>
            </a:r>
            <a:endParaRPr lang="en-US" sz="3200" dirty="0"/>
          </a:p>
        </p:txBody>
      </p:sp>
      <p:sp>
        <p:nvSpPr>
          <p:cNvPr id="3" name="Subtitle 2"/>
          <p:cNvSpPr>
            <a:spLocks noGrp="1"/>
          </p:cNvSpPr>
          <p:nvPr>
            <p:ph type="subTitle" idx="1"/>
          </p:nvPr>
        </p:nvSpPr>
        <p:spPr>
          <a:xfrm>
            <a:off x="1371600" y="4572000"/>
            <a:ext cx="6400800" cy="685800"/>
          </a:xfrm>
        </p:spPr>
        <p:txBody>
          <a:bodyPr/>
          <a:lstStyle/>
          <a:p>
            <a:r>
              <a:rPr lang="en-US" dirty="0" smtClean="0"/>
              <a:t>April 30, 2013</a:t>
            </a:r>
          </a:p>
          <a:p>
            <a:r>
              <a:rPr lang="en-US" dirty="0" smtClean="0"/>
              <a:t>Tuesday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00200"/>
            <a:ext cx="3581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txBox="1">
            <a:spLocks/>
          </p:cNvSpPr>
          <p:nvPr/>
        </p:nvSpPr>
        <p:spPr>
          <a:xfrm>
            <a:off x="3429000" y="6324600"/>
            <a:ext cx="12192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fld id="{36E1A458-F34A-4426-820C-5767D69C6D10}" type="slidenum">
              <a:rPr lang="en-US" sz="1200" smtClean="0">
                <a:solidFill>
                  <a:schemeClr val="bg1">
                    <a:lumMod val="65000"/>
                  </a:schemeClr>
                </a:solidFill>
              </a:rPr>
              <a:pPr algn="r"/>
              <a:t>1</a:t>
            </a:fld>
            <a:endParaRPr lang="en-US" sz="1200" dirty="0">
              <a:solidFill>
                <a:schemeClr val="bg1">
                  <a:lumMod val="65000"/>
                </a:schemeClr>
              </a:solidFill>
            </a:endParaRPr>
          </a:p>
        </p:txBody>
      </p:sp>
    </p:spTree>
    <p:extLst>
      <p:ext uri="{BB962C8B-B14F-4D97-AF65-F5344CB8AC3E}">
        <p14:creationId xmlns:p14="http://schemas.microsoft.com/office/powerpoint/2010/main" val="3593871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240"/>
            <a:ext cx="8839200" cy="746760"/>
          </a:xfrm>
        </p:spPr>
        <p:txBody>
          <a:bodyPr/>
          <a:lstStyle/>
          <a:p>
            <a:pPr algn="l"/>
            <a:r>
              <a:rPr lang="en-US" sz="3600" dirty="0"/>
              <a:t>Systems Overview and Integration Points </a:t>
            </a:r>
          </a:p>
        </p:txBody>
      </p:sp>
      <p:sp>
        <p:nvSpPr>
          <p:cNvPr id="11" name="Text Placeholder 10"/>
          <p:cNvSpPr>
            <a:spLocks noGrp="1"/>
          </p:cNvSpPr>
          <p:nvPr>
            <p:ph type="body" idx="1"/>
          </p:nvPr>
        </p:nvSpPr>
        <p:spPr>
          <a:xfrm>
            <a:off x="151130" y="1219201"/>
            <a:ext cx="8383270" cy="457199"/>
          </a:xfrm>
        </p:spPr>
        <p:txBody>
          <a:bodyPr/>
          <a:lstStyle/>
          <a:p>
            <a:r>
              <a:rPr lang="en-US" dirty="0"/>
              <a:t>Human Capital Management </a:t>
            </a:r>
            <a:r>
              <a:rPr lang="en-US" dirty="0" smtClean="0"/>
              <a:t>(</a:t>
            </a:r>
            <a:r>
              <a:rPr lang="en-US" dirty="0"/>
              <a:t>HCM</a:t>
            </a:r>
            <a:r>
              <a:rPr lang="en-US" dirty="0" smtClean="0"/>
              <a:t>)</a:t>
            </a:r>
            <a:endParaRPr lang="en-US" dirty="0"/>
          </a:p>
        </p:txBody>
      </p:sp>
      <p:sp>
        <p:nvSpPr>
          <p:cNvPr id="12" name="Content Placeholder 11"/>
          <p:cNvSpPr>
            <a:spLocks noGrp="1"/>
          </p:cNvSpPr>
          <p:nvPr>
            <p:ph sz="half" idx="2"/>
          </p:nvPr>
        </p:nvSpPr>
        <p:spPr>
          <a:xfrm>
            <a:off x="228600" y="1676400"/>
            <a:ext cx="8839200" cy="5029200"/>
          </a:xfrm>
        </p:spPr>
        <p:txBody>
          <a:bodyPr/>
          <a:lstStyle/>
          <a:p>
            <a:r>
              <a:rPr lang="en-US" sz="1800" b="1" dirty="0" smtClean="0"/>
              <a:t>Time and Attendance (Absence Management) </a:t>
            </a:r>
            <a:r>
              <a:rPr lang="en-US" sz="1800" dirty="0" smtClean="0"/>
              <a:t>– </a:t>
            </a:r>
          </a:p>
          <a:p>
            <a:pPr lvl="1"/>
            <a:r>
              <a:rPr lang="en-US" sz="1800" dirty="0"/>
              <a:t>Absence Management enables organizations to automate the processes for planning and compensating paid time off for their workforce.  It combines employee and manager capabilities and tracks all absences in a single application. </a:t>
            </a:r>
          </a:p>
          <a:p>
            <a:pPr lvl="1"/>
            <a:r>
              <a:rPr lang="en-US" sz="1800" dirty="0"/>
              <a:t>Time and Labor facilitates the management, planning, reporting, and approving of time, and calendar and schedule creation and usage, from one global web-based application</a:t>
            </a:r>
            <a:r>
              <a:rPr lang="en-US" sz="1800" dirty="0" smtClean="0"/>
              <a:t>.</a:t>
            </a:r>
          </a:p>
          <a:p>
            <a:pPr marL="0" indent="0">
              <a:buNone/>
            </a:pPr>
            <a:endParaRPr lang="en-US" sz="1800" dirty="0" smtClean="0"/>
          </a:p>
          <a:p>
            <a:r>
              <a:rPr lang="en-US" sz="1800" b="1" dirty="0" smtClean="0"/>
              <a:t>Benefits</a:t>
            </a:r>
            <a:r>
              <a:rPr lang="en-US" sz="1800" dirty="0" smtClean="0"/>
              <a:t> - </a:t>
            </a:r>
            <a:r>
              <a:rPr lang="en-US" sz="1800" dirty="0"/>
              <a:t>When you implement PeopleSoft Benefits Administration, your first area of focus will be your benefit information. Using PeopleSoft terminology, benefit information includes programs, plan types, plans, rates, and calculation rules. All of this information is defined within the Manage Base Benefits business process in PeopleSoft Human Resources (HR).</a:t>
            </a:r>
          </a:p>
        </p:txBody>
      </p:sp>
      <p:sp>
        <p:nvSpPr>
          <p:cNvPr id="4" name="Slide Number Placeholder 3"/>
          <p:cNvSpPr>
            <a:spLocks noGrp="1"/>
          </p:cNvSpPr>
          <p:nvPr>
            <p:ph type="sldNum" sz="quarter" idx="12"/>
          </p:nvPr>
        </p:nvSpPr>
        <p:spPr/>
        <p:txBody>
          <a:bodyPr/>
          <a:lstStyle/>
          <a:p>
            <a:fld id="{36E1A458-F34A-4426-820C-5767D69C6D10}" type="slidenum">
              <a:rPr lang="en-US" smtClean="0"/>
              <a:pPr/>
              <a:t>10</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267200" y="6324600"/>
            <a:ext cx="354584" cy="276999"/>
          </a:xfrm>
          <a:prstGeom prst="rect">
            <a:avLst/>
          </a:prstGeom>
        </p:spPr>
        <p:txBody>
          <a:bodyPr wrap="none">
            <a:spAutoFit/>
          </a:bodyPr>
          <a:lstStyle/>
          <a:p>
            <a:fld id="{36E1A458-F34A-4426-820C-5767D69C6D10}" type="slidenum">
              <a:rPr lang="en-US" sz="1200">
                <a:solidFill>
                  <a:schemeClr val="bg1">
                    <a:lumMod val="65000"/>
                  </a:schemeClr>
                </a:solidFill>
              </a:rPr>
              <a:pPr/>
              <a:t>10</a:t>
            </a:fld>
            <a:endParaRPr lang="en-US" sz="1200" dirty="0"/>
          </a:p>
        </p:txBody>
      </p:sp>
    </p:spTree>
    <p:extLst>
      <p:ext uri="{BB962C8B-B14F-4D97-AF65-F5344CB8AC3E}">
        <p14:creationId xmlns:p14="http://schemas.microsoft.com/office/powerpoint/2010/main" val="837558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240"/>
            <a:ext cx="8839200" cy="746760"/>
          </a:xfrm>
        </p:spPr>
        <p:txBody>
          <a:bodyPr/>
          <a:lstStyle/>
          <a:p>
            <a:pPr algn="l"/>
            <a:r>
              <a:rPr lang="en-US" sz="3600" dirty="0"/>
              <a:t>Systems Overview and Integration Points </a:t>
            </a:r>
          </a:p>
        </p:txBody>
      </p:sp>
      <p:sp>
        <p:nvSpPr>
          <p:cNvPr id="11" name="Text Placeholder 10"/>
          <p:cNvSpPr>
            <a:spLocks noGrp="1"/>
          </p:cNvSpPr>
          <p:nvPr>
            <p:ph type="body" idx="1"/>
          </p:nvPr>
        </p:nvSpPr>
        <p:spPr>
          <a:xfrm>
            <a:off x="151130" y="1219201"/>
            <a:ext cx="8383270" cy="457199"/>
          </a:xfrm>
        </p:spPr>
        <p:txBody>
          <a:bodyPr/>
          <a:lstStyle/>
          <a:p>
            <a:r>
              <a:rPr lang="en-US" dirty="0" smtClean="0"/>
              <a:t>Campus Solution (CS)</a:t>
            </a:r>
            <a:endParaRPr lang="en-US" dirty="0"/>
          </a:p>
        </p:txBody>
      </p:sp>
      <p:sp>
        <p:nvSpPr>
          <p:cNvPr id="12" name="Content Placeholder 11"/>
          <p:cNvSpPr>
            <a:spLocks noGrp="1"/>
          </p:cNvSpPr>
          <p:nvPr>
            <p:ph sz="half" idx="2"/>
          </p:nvPr>
        </p:nvSpPr>
        <p:spPr>
          <a:xfrm>
            <a:off x="228600" y="1676400"/>
            <a:ext cx="8839200" cy="5029200"/>
          </a:xfrm>
        </p:spPr>
        <p:txBody>
          <a:bodyPr/>
          <a:lstStyle/>
          <a:p>
            <a:r>
              <a:rPr lang="en-US" sz="1800" b="1" dirty="0"/>
              <a:t>Recruiting and Admissions </a:t>
            </a:r>
            <a:r>
              <a:rPr lang="en-US" sz="1800" dirty="0"/>
              <a:t>- Enables the institution to plan, manage and track its admissions and recruiting activities. Provides the capability to tailor the admissions process according to the requirements and practices of the institution. It also enables you to set enrollment targets , track progress toward recruiting efforts, and analyze admissions decisions and patterns.</a:t>
            </a:r>
          </a:p>
          <a:p>
            <a:pPr marL="0" indent="0">
              <a:buNone/>
            </a:pPr>
            <a:endParaRPr lang="en-US" sz="1000" dirty="0"/>
          </a:p>
          <a:p>
            <a:r>
              <a:rPr lang="en-US" sz="1800" b="1" dirty="0"/>
              <a:t>Student Records </a:t>
            </a:r>
            <a:r>
              <a:rPr lang="en-US" sz="1800" dirty="0"/>
              <a:t>- Enter, track, and process student academic and institution curriculum information; activate, enroll, grade, evaluate, and graduate students; create and maintain the course catalog and schedule of </a:t>
            </a:r>
            <a:r>
              <a:rPr lang="en-US" sz="1800" dirty="0" smtClean="0"/>
              <a:t>classes.</a:t>
            </a:r>
          </a:p>
          <a:p>
            <a:endParaRPr lang="en-US" sz="1000" dirty="0"/>
          </a:p>
          <a:p>
            <a:r>
              <a:rPr lang="en-US" sz="1800" b="1" dirty="0"/>
              <a:t>Academic Advisement </a:t>
            </a:r>
            <a:r>
              <a:rPr lang="en-US" sz="1800" dirty="0"/>
              <a:t>- Provides the campus wide ability to define and track graduation requirements, configure Advisement reports, evaluate student degree progress, configure reports based on student degree progress, and convey requirements, policies, and procedures by analyzing the configuration of advisement rules and the student record.</a:t>
            </a:r>
          </a:p>
        </p:txBody>
      </p:sp>
      <p:sp>
        <p:nvSpPr>
          <p:cNvPr id="4" name="Slide Number Placeholder 3"/>
          <p:cNvSpPr>
            <a:spLocks noGrp="1"/>
          </p:cNvSpPr>
          <p:nvPr>
            <p:ph type="sldNum" sz="quarter" idx="12"/>
          </p:nvPr>
        </p:nvSpPr>
        <p:spPr/>
        <p:txBody>
          <a:bodyPr/>
          <a:lstStyle/>
          <a:p>
            <a:fld id="{36E1A458-F34A-4426-820C-5767D69C6D10}" type="slidenum">
              <a:rPr lang="en-US" smtClean="0"/>
              <a:pPr/>
              <a:t>11</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267200" y="6324600"/>
            <a:ext cx="343171" cy="276999"/>
          </a:xfrm>
          <a:prstGeom prst="rect">
            <a:avLst/>
          </a:prstGeom>
        </p:spPr>
        <p:txBody>
          <a:bodyPr wrap="none">
            <a:spAutoFit/>
          </a:bodyPr>
          <a:lstStyle/>
          <a:p>
            <a:fld id="{36E1A458-F34A-4426-820C-5767D69C6D10}" type="slidenum">
              <a:rPr lang="en-US" sz="1200">
                <a:solidFill>
                  <a:schemeClr val="bg1">
                    <a:lumMod val="65000"/>
                  </a:schemeClr>
                </a:solidFill>
              </a:rPr>
              <a:pPr/>
              <a:t>11</a:t>
            </a:fld>
            <a:endParaRPr lang="en-US" dirty="0"/>
          </a:p>
        </p:txBody>
      </p:sp>
    </p:spTree>
    <p:extLst>
      <p:ext uri="{BB962C8B-B14F-4D97-AF65-F5344CB8AC3E}">
        <p14:creationId xmlns:p14="http://schemas.microsoft.com/office/powerpoint/2010/main" val="3920112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240"/>
            <a:ext cx="8839200" cy="746760"/>
          </a:xfrm>
        </p:spPr>
        <p:txBody>
          <a:bodyPr/>
          <a:lstStyle/>
          <a:p>
            <a:pPr algn="l"/>
            <a:r>
              <a:rPr lang="en-US" sz="3600" dirty="0"/>
              <a:t>Systems Overview and Integration Points </a:t>
            </a:r>
          </a:p>
        </p:txBody>
      </p:sp>
      <p:sp>
        <p:nvSpPr>
          <p:cNvPr id="11" name="Text Placeholder 10"/>
          <p:cNvSpPr>
            <a:spLocks noGrp="1"/>
          </p:cNvSpPr>
          <p:nvPr>
            <p:ph type="body" idx="1"/>
          </p:nvPr>
        </p:nvSpPr>
        <p:spPr>
          <a:xfrm>
            <a:off x="151130" y="1219201"/>
            <a:ext cx="8383270" cy="457199"/>
          </a:xfrm>
        </p:spPr>
        <p:txBody>
          <a:bodyPr/>
          <a:lstStyle/>
          <a:p>
            <a:r>
              <a:rPr lang="en-US" dirty="0" smtClean="0"/>
              <a:t>Campus Solution (CS)</a:t>
            </a:r>
            <a:endParaRPr lang="en-US" dirty="0"/>
          </a:p>
        </p:txBody>
      </p:sp>
      <p:sp>
        <p:nvSpPr>
          <p:cNvPr id="12" name="Content Placeholder 11"/>
          <p:cNvSpPr>
            <a:spLocks noGrp="1"/>
          </p:cNvSpPr>
          <p:nvPr>
            <p:ph sz="half" idx="2"/>
          </p:nvPr>
        </p:nvSpPr>
        <p:spPr>
          <a:xfrm>
            <a:off x="228600" y="1676400"/>
            <a:ext cx="8839200" cy="5029200"/>
          </a:xfrm>
        </p:spPr>
        <p:txBody>
          <a:bodyPr/>
          <a:lstStyle/>
          <a:p>
            <a:r>
              <a:rPr lang="en-US" sz="1800" b="1" dirty="0"/>
              <a:t>Student Financials </a:t>
            </a:r>
            <a:r>
              <a:rPr lang="en-US" sz="1800" dirty="0"/>
              <a:t>- Enables the campus to manage and calculate student financial information. It provides functionality for billing and refunding student, as well as collecting past due balances. It provides functionality to set up payment plans for students. It also allows students to make payment online as well as through Cashiering.</a:t>
            </a:r>
          </a:p>
          <a:p>
            <a:pPr marL="0" indent="0">
              <a:buNone/>
            </a:pPr>
            <a:endParaRPr lang="en-US" sz="1000" dirty="0"/>
          </a:p>
          <a:p>
            <a:r>
              <a:rPr lang="en-US" sz="1800" b="1" dirty="0"/>
              <a:t>Financial Aid </a:t>
            </a:r>
            <a:r>
              <a:rPr lang="en-US" sz="1800" dirty="0"/>
              <a:t>- Support all awarding and disbursing functions. It will replace the existing FAM system and support all the regulatory release updates (4 Oracle Bundles each year). Financial Aid draws heavily on the other CS modules for data and coordination. There will also be an interface with HCM to support work-study students’ employment and earnings.</a:t>
            </a:r>
          </a:p>
        </p:txBody>
      </p:sp>
      <p:sp>
        <p:nvSpPr>
          <p:cNvPr id="4" name="Slide Number Placeholder 3"/>
          <p:cNvSpPr>
            <a:spLocks noGrp="1"/>
          </p:cNvSpPr>
          <p:nvPr>
            <p:ph type="sldNum" sz="quarter" idx="12"/>
          </p:nvPr>
        </p:nvSpPr>
        <p:spPr/>
        <p:txBody>
          <a:bodyPr/>
          <a:lstStyle/>
          <a:p>
            <a:fld id="{36E1A458-F34A-4426-820C-5767D69C6D10}" type="slidenum">
              <a:rPr lang="en-US" smtClean="0"/>
              <a:pPr/>
              <a:t>12</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3"/>
          <p:cNvSpPr txBox="1">
            <a:spLocks/>
          </p:cNvSpPr>
          <p:nvPr/>
        </p:nvSpPr>
        <p:spPr>
          <a:xfrm>
            <a:off x="3429000" y="6324600"/>
            <a:ext cx="12192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dirty="0"/>
          </a:p>
        </p:txBody>
      </p:sp>
      <p:sp>
        <p:nvSpPr>
          <p:cNvPr id="9" name="Rectangle 8"/>
          <p:cNvSpPr/>
          <p:nvPr/>
        </p:nvSpPr>
        <p:spPr>
          <a:xfrm>
            <a:off x="4267200" y="6324600"/>
            <a:ext cx="354584" cy="276999"/>
          </a:xfrm>
          <a:prstGeom prst="rect">
            <a:avLst/>
          </a:prstGeom>
        </p:spPr>
        <p:txBody>
          <a:bodyPr wrap="none">
            <a:spAutoFit/>
          </a:bodyPr>
          <a:lstStyle/>
          <a:p>
            <a:fld id="{36E1A458-F34A-4426-820C-5767D69C6D10}" type="slidenum">
              <a:rPr lang="en-US" sz="1200">
                <a:solidFill>
                  <a:schemeClr val="bg1">
                    <a:lumMod val="65000"/>
                  </a:schemeClr>
                </a:solidFill>
              </a:rPr>
              <a:pPr/>
              <a:t>12</a:t>
            </a:fld>
            <a:endParaRPr lang="en-US" dirty="0"/>
          </a:p>
        </p:txBody>
      </p:sp>
    </p:spTree>
    <p:extLst>
      <p:ext uri="{BB962C8B-B14F-4D97-AF65-F5344CB8AC3E}">
        <p14:creationId xmlns:p14="http://schemas.microsoft.com/office/powerpoint/2010/main" val="4085849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15240"/>
            <a:ext cx="8991600" cy="746760"/>
          </a:xfrm>
        </p:spPr>
        <p:txBody>
          <a:bodyPr/>
          <a:lstStyle/>
          <a:p>
            <a:pPr algn="l"/>
            <a:r>
              <a:rPr lang="en-US" sz="3600" dirty="0"/>
              <a:t>Systems Overview and Integration Points </a:t>
            </a:r>
          </a:p>
        </p:txBody>
      </p:sp>
      <p:sp>
        <p:nvSpPr>
          <p:cNvPr id="11" name="Text Placeholder 10"/>
          <p:cNvSpPr>
            <a:spLocks noGrp="1"/>
          </p:cNvSpPr>
          <p:nvPr>
            <p:ph type="body" idx="1"/>
          </p:nvPr>
        </p:nvSpPr>
        <p:spPr>
          <a:xfrm>
            <a:off x="151130" y="1219201"/>
            <a:ext cx="8383270" cy="457199"/>
          </a:xfrm>
        </p:spPr>
        <p:txBody>
          <a:bodyPr/>
          <a:lstStyle/>
          <a:p>
            <a:r>
              <a:rPr lang="en-US" dirty="0"/>
              <a:t>Financial Management (</a:t>
            </a:r>
            <a:r>
              <a:rPr lang="en-US" dirty="0" smtClean="0"/>
              <a:t>FSCM)</a:t>
            </a:r>
            <a:endParaRPr lang="en-US" dirty="0"/>
          </a:p>
        </p:txBody>
      </p:sp>
      <p:sp>
        <p:nvSpPr>
          <p:cNvPr id="12" name="Content Placeholder 11"/>
          <p:cNvSpPr>
            <a:spLocks noGrp="1"/>
          </p:cNvSpPr>
          <p:nvPr>
            <p:ph sz="half" idx="2"/>
          </p:nvPr>
        </p:nvSpPr>
        <p:spPr>
          <a:xfrm>
            <a:off x="228600" y="1676400"/>
            <a:ext cx="8566150" cy="4419600"/>
          </a:xfrm>
        </p:spPr>
        <p:txBody>
          <a:bodyPr/>
          <a:lstStyle/>
          <a:p>
            <a:r>
              <a:rPr lang="en-US" dirty="0"/>
              <a:t>General </a:t>
            </a:r>
            <a:r>
              <a:rPr lang="en-US" dirty="0" smtClean="0"/>
              <a:t>Ledger  </a:t>
            </a:r>
            <a:endParaRPr lang="en-US" dirty="0"/>
          </a:p>
          <a:p>
            <a:r>
              <a:rPr lang="en-US" dirty="0"/>
              <a:t>Accounts </a:t>
            </a:r>
            <a:r>
              <a:rPr lang="en-US" dirty="0" smtClean="0"/>
              <a:t>Payable </a:t>
            </a:r>
            <a:endParaRPr lang="en-US" dirty="0"/>
          </a:p>
          <a:p>
            <a:r>
              <a:rPr lang="en-US" dirty="0"/>
              <a:t>Accounts </a:t>
            </a:r>
            <a:r>
              <a:rPr lang="en-US" dirty="0" smtClean="0"/>
              <a:t>Receivable/Billing</a:t>
            </a:r>
            <a:endParaRPr lang="en-US" dirty="0"/>
          </a:p>
          <a:p>
            <a:r>
              <a:rPr lang="en-US" dirty="0"/>
              <a:t>Strategic </a:t>
            </a:r>
            <a:r>
              <a:rPr lang="en-US" dirty="0" smtClean="0"/>
              <a:t>Sourcing </a:t>
            </a:r>
            <a:endParaRPr lang="en-US" dirty="0"/>
          </a:p>
          <a:p>
            <a:r>
              <a:rPr lang="en-US" dirty="0" smtClean="0"/>
              <a:t>Budgeting</a:t>
            </a:r>
            <a:endParaRPr lang="en-US" dirty="0"/>
          </a:p>
          <a:p>
            <a:r>
              <a:rPr lang="en-US" dirty="0" smtClean="0"/>
              <a:t>Purchasing</a:t>
            </a:r>
            <a:endParaRPr lang="en-US" dirty="0"/>
          </a:p>
          <a:p>
            <a:r>
              <a:rPr lang="en-US" dirty="0"/>
              <a:t>Cash Mgmt./</a:t>
            </a:r>
            <a:r>
              <a:rPr lang="en-US" dirty="0" smtClean="0"/>
              <a:t>Expense/Treasury</a:t>
            </a:r>
            <a:endParaRPr lang="en-US" dirty="0"/>
          </a:p>
          <a:p>
            <a:r>
              <a:rPr lang="en-US" dirty="0" smtClean="0"/>
              <a:t>Cashiering</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13</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267200" y="6324600"/>
            <a:ext cx="354584" cy="276999"/>
          </a:xfrm>
          <a:prstGeom prst="rect">
            <a:avLst/>
          </a:prstGeom>
        </p:spPr>
        <p:txBody>
          <a:bodyPr wrap="none">
            <a:spAutoFit/>
          </a:bodyPr>
          <a:lstStyle/>
          <a:p>
            <a:fld id="{36E1A458-F34A-4426-820C-5767D69C6D10}" type="slidenum">
              <a:rPr lang="en-US" sz="1200">
                <a:solidFill>
                  <a:schemeClr val="bg1">
                    <a:lumMod val="65000"/>
                  </a:schemeClr>
                </a:solidFill>
              </a:rPr>
              <a:pPr/>
              <a:t>13</a:t>
            </a:fld>
            <a:endParaRPr lang="en-US" dirty="0"/>
          </a:p>
        </p:txBody>
      </p:sp>
    </p:spTree>
    <p:extLst>
      <p:ext uri="{BB962C8B-B14F-4D97-AF65-F5344CB8AC3E}">
        <p14:creationId xmlns:p14="http://schemas.microsoft.com/office/powerpoint/2010/main" val="274610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15240"/>
            <a:ext cx="8991600" cy="746760"/>
          </a:xfrm>
        </p:spPr>
        <p:txBody>
          <a:bodyPr/>
          <a:lstStyle/>
          <a:p>
            <a:pPr algn="l"/>
            <a:r>
              <a:rPr lang="en-US" sz="3600" dirty="0"/>
              <a:t>Systems Overview and Integration Points </a:t>
            </a:r>
          </a:p>
        </p:txBody>
      </p:sp>
      <p:sp>
        <p:nvSpPr>
          <p:cNvPr id="11" name="Text Placeholder 10"/>
          <p:cNvSpPr>
            <a:spLocks noGrp="1"/>
          </p:cNvSpPr>
          <p:nvPr>
            <p:ph type="body" idx="1"/>
          </p:nvPr>
        </p:nvSpPr>
        <p:spPr>
          <a:xfrm>
            <a:off x="151130" y="1219201"/>
            <a:ext cx="8383270" cy="457199"/>
          </a:xfrm>
        </p:spPr>
        <p:txBody>
          <a:bodyPr/>
          <a:lstStyle/>
          <a:p>
            <a:r>
              <a:rPr lang="en-US" dirty="0"/>
              <a:t>Financial Management (</a:t>
            </a:r>
            <a:r>
              <a:rPr lang="en-US" dirty="0" smtClean="0"/>
              <a:t>FSCM)</a:t>
            </a:r>
            <a:endParaRPr lang="en-US" dirty="0"/>
          </a:p>
        </p:txBody>
      </p:sp>
      <p:sp>
        <p:nvSpPr>
          <p:cNvPr id="12" name="Content Placeholder 11"/>
          <p:cNvSpPr>
            <a:spLocks noGrp="1"/>
          </p:cNvSpPr>
          <p:nvPr>
            <p:ph sz="half" idx="2"/>
          </p:nvPr>
        </p:nvSpPr>
        <p:spPr>
          <a:xfrm>
            <a:off x="228600" y="1676400"/>
            <a:ext cx="8566150" cy="4419600"/>
          </a:xfrm>
        </p:spPr>
        <p:txBody>
          <a:bodyPr/>
          <a:lstStyle/>
          <a:p>
            <a:r>
              <a:rPr lang="en-US" dirty="0" smtClean="0"/>
              <a:t>Fixed Assets </a:t>
            </a:r>
            <a:endParaRPr lang="en-US" dirty="0"/>
          </a:p>
          <a:p>
            <a:r>
              <a:rPr lang="en-US" dirty="0"/>
              <a:t>Projects </a:t>
            </a:r>
            <a:r>
              <a:rPr lang="en-US" dirty="0" smtClean="0"/>
              <a:t>Grants/Capital Projects </a:t>
            </a:r>
            <a:endParaRPr lang="en-US" dirty="0"/>
          </a:p>
          <a:p>
            <a:r>
              <a:rPr lang="en-US" dirty="0" smtClean="0"/>
              <a:t>Contracts </a:t>
            </a:r>
            <a:endParaRPr lang="en-US" dirty="0"/>
          </a:p>
          <a:p>
            <a:r>
              <a:rPr lang="en-US" dirty="0" smtClean="0"/>
              <a:t>Grants</a:t>
            </a:r>
            <a:endParaRPr lang="en-US" dirty="0"/>
          </a:p>
          <a:p>
            <a:r>
              <a:rPr lang="en-US" dirty="0"/>
              <a:t>Supplier </a:t>
            </a:r>
            <a:r>
              <a:rPr lang="en-US" dirty="0" smtClean="0"/>
              <a:t>Contracts </a:t>
            </a:r>
            <a:endParaRPr lang="en-US" dirty="0"/>
          </a:p>
          <a:p>
            <a:r>
              <a:rPr lang="en-US" dirty="0"/>
              <a:t>Trust </a:t>
            </a:r>
            <a:r>
              <a:rPr lang="en-US" dirty="0" smtClean="0"/>
              <a:t>Funds </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14</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3"/>
          <p:cNvSpPr txBox="1">
            <a:spLocks/>
          </p:cNvSpPr>
          <p:nvPr/>
        </p:nvSpPr>
        <p:spPr>
          <a:xfrm>
            <a:off x="3429000" y="6324600"/>
            <a:ext cx="12192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fld id="{36E1A458-F34A-4426-820C-5767D69C6D10}" type="slidenum">
              <a:rPr lang="en-US" sz="1200" smtClean="0">
                <a:solidFill>
                  <a:schemeClr val="bg1">
                    <a:lumMod val="65000"/>
                  </a:schemeClr>
                </a:solidFill>
              </a:rPr>
              <a:pPr algn="r"/>
              <a:t>14</a:t>
            </a:fld>
            <a:endParaRPr lang="en-US" dirty="0">
              <a:solidFill>
                <a:schemeClr val="bg1">
                  <a:lumMod val="65000"/>
                </a:schemeClr>
              </a:solidFill>
            </a:endParaRPr>
          </a:p>
        </p:txBody>
      </p:sp>
    </p:spTree>
    <p:extLst>
      <p:ext uri="{BB962C8B-B14F-4D97-AF65-F5344CB8AC3E}">
        <p14:creationId xmlns:p14="http://schemas.microsoft.com/office/powerpoint/2010/main" val="3439304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15240"/>
            <a:ext cx="8915400" cy="670560"/>
          </a:xfrm>
        </p:spPr>
        <p:txBody>
          <a:bodyPr/>
          <a:lstStyle/>
          <a:p>
            <a:r>
              <a:rPr lang="en-US" dirty="0"/>
              <a:t>Systems Overview and Integration Points </a:t>
            </a:r>
          </a:p>
        </p:txBody>
      </p:sp>
      <p:sp>
        <p:nvSpPr>
          <p:cNvPr id="4" name="Slide Number Placeholder 3"/>
          <p:cNvSpPr>
            <a:spLocks noGrp="1"/>
          </p:cNvSpPr>
          <p:nvPr>
            <p:ph type="sldNum" sz="quarter" idx="10"/>
          </p:nvPr>
        </p:nvSpPr>
        <p:spPr/>
        <p:txBody>
          <a:bodyPr/>
          <a:lstStyle/>
          <a:p>
            <a:fld id="{36E1A458-F34A-4426-820C-5767D69C6D10}" type="slidenum">
              <a:rPr lang="en-US" smtClean="0"/>
              <a:pPr/>
              <a:t>15</a:t>
            </a:fld>
            <a:endParaRPr lang="en-US" dirty="0"/>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Users\Consultant\AppData\Local\Microsoft\Windows\Temporary Internet Files\Content.Outlook\EVR5AJFV\Overall PeopleSoft Integration Diagram - Bub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068" y="1219200"/>
            <a:ext cx="604396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75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915400" cy="5334000"/>
          </a:xfrm>
        </p:spPr>
        <p:txBody>
          <a:bodyPr/>
          <a:lstStyle/>
          <a:p>
            <a:pPr marL="0" indent="0">
              <a:buNone/>
            </a:pPr>
            <a:r>
              <a:rPr lang="en-US" sz="2400" b="1" dirty="0" smtClean="0"/>
              <a:t>Company</a:t>
            </a:r>
            <a:r>
              <a:rPr lang="en-US" sz="2400" dirty="0" smtClean="0"/>
              <a:t> </a:t>
            </a:r>
            <a:r>
              <a:rPr lang="en-US" sz="2200" dirty="0" smtClean="0"/>
              <a:t>- Information </a:t>
            </a:r>
            <a:r>
              <a:rPr lang="en-US" sz="2200" dirty="0"/>
              <a:t>about a single company or multiple companies in your organization, from the corporate address to general ledger accounts, tax information, and payroll processing information. </a:t>
            </a:r>
          </a:p>
          <a:p>
            <a:pPr marL="0" indent="0">
              <a:buNone/>
            </a:pPr>
            <a:endParaRPr lang="en-US" sz="800" b="1" dirty="0" smtClean="0"/>
          </a:p>
          <a:p>
            <a:pPr marL="0" indent="0">
              <a:buNone/>
            </a:pPr>
            <a:r>
              <a:rPr lang="en-US" sz="2400" b="1" dirty="0" smtClean="0"/>
              <a:t>Business Unit </a:t>
            </a:r>
            <a:r>
              <a:rPr lang="en-US" sz="2400" dirty="0" smtClean="0"/>
              <a:t>- </a:t>
            </a:r>
            <a:r>
              <a:rPr lang="en-US" sz="2200" dirty="0" smtClean="0"/>
              <a:t>A </a:t>
            </a:r>
            <a:r>
              <a:rPr lang="en-US" sz="2200" dirty="0"/>
              <a:t>business unit is an operational subset of an organization. Business units can be independent legal entities, or organizations that need to segregate their financial data for accounting purposes, or operational centers that segregate their operations for management purposes</a:t>
            </a:r>
            <a:r>
              <a:rPr lang="en-US" sz="2200" dirty="0" smtClean="0"/>
              <a:t>.</a:t>
            </a:r>
          </a:p>
          <a:p>
            <a:pPr lvl="1"/>
            <a:r>
              <a:rPr lang="en-US" sz="1800" dirty="0" smtClean="0"/>
              <a:t>Each Business Unit can have it’s own business rules </a:t>
            </a:r>
          </a:p>
          <a:p>
            <a:pPr lvl="1"/>
            <a:r>
              <a:rPr lang="en-US" sz="1800" dirty="0" smtClean="0"/>
              <a:t>There must be at least one Business Unit!</a:t>
            </a:r>
          </a:p>
          <a:p>
            <a:pPr marL="57150" indent="0">
              <a:buNone/>
            </a:pPr>
            <a:endParaRPr lang="en-US" sz="800" b="1" dirty="0" smtClean="0"/>
          </a:p>
          <a:p>
            <a:pPr marL="57150" indent="0">
              <a:buNone/>
            </a:pPr>
            <a:r>
              <a:rPr lang="en-US" sz="2400" b="1" dirty="0" smtClean="0"/>
              <a:t>Department</a:t>
            </a:r>
            <a:r>
              <a:rPr lang="en-US" sz="2400" dirty="0" smtClean="0"/>
              <a:t> – </a:t>
            </a:r>
            <a:r>
              <a:rPr lang="en-US" sz="2200" dirty="0" smtClean="0"/>
              <a:t>Where the </a:t>
            </a:r>
            <a:r>
              <a:rPr lang="en-US" sz="2200" dirty="0"/>
              <a:t>person is located, attached and accounted for.  In the HCM Application , a Department is equivalent to a person. </a:t>
            </a:r>
            <a:endParaRPr lang="en-US" sz="2200" dirty="0" smtClean="0"/>
          </a:p>
        </p:txBody>
      </p:sp>
      <p:sp>
        <p:nvSpPr>
          <p:cNvPr id="3" name="Title 2"/>
          <p:cNvSpPr>
            <a:spLocks noGrp="1"/>
          </p:cNvSpPr>
          <p:nvPr>
            <p:ph type="title"/>
          </p:nvPr>
        </p:nvSpPr>
        <p:spPr>
          <a:xfrm>
            <a:off x="228600" y="15240"/>
            <a:ext cx="8839200" cy="670560"/>
          </a:xfrm>
        </p:spPr>
        <p:txBody>
          <a:bodyPr/>
          <a:lstStyle/>
          <a:p>
            <a:r>
              <a:rPr lang="en-US" dirty="0"/>
              <a:t>Human </a:t>
            </a:r>
            <a:r>
              <a:rPr lang="en-US" sz="4400" dirty="0"/>
              <a:t>Capital</a:t>
            </a:r>
            <a:r>
              <a:rPr lang="en-US" dirty="0"/>
              <a:t> Management</a:t>
            </a:r>
          </a:p>
        </p:txBody>
      </p:sp>
      <p:sp>
        <p:nvSpPr>
          <p:cNvPr id="4" name="Slide Number Placeholder 3"/>
          <p:cNvSpPr>
            <a:spLocks noGrp="1"/>
          </p:cNvSpPr>
          <p:nvPr>
            <p:ph type="sldNum" sz="quarter" idx="10"/>
          </p:nvPr>
        </p:nvSpPr>
        <p:spPr/>
        <p:txBody>
          <a:bodyPr/>
          <a:lstStyle/>
          <a:p>
            <a:fld id="{36E1A458-F34A-4426-820C-5767D69C6D10}" type="slidenum">
              <a:rPr lang="en-US" smtClean="0"/>
              <a:t>16</a:t>
            </a:fld>
            <a:endParaRPr lang="en-US"/>
          </a:p>
        </p:txBody>
      </p:sp>
    </p:spTree>
    <p:extLst>
      <p:ext uri="{BB962C8B-B14F-4D97-AF65-F5344CB8AC3E}">
        <p14:creationId xmlns:p14="http://schemas.microsoft.com/office/powerpoint/2010/main" val="3788808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6553200" cy="5088497"/>
          </a:xfrm>
        </p:spPr>
        <p:txBody>
          <a:bodyPr/>
          <a:lstStyle/>
          <a:p>
            <a:pPr marL="0" indent="0">
              <a:buNone/>
            </a:pPr>
            <a:r>
              <a:rPr lang="en-US" sz="2800" dirty="0" smtClean="0"/>
              <a:t>HR Business Unit</a:t>
            </a:r>
          </a:p>
        </p:txBody>
      </p:sp>
      <p:sp>
        <p:nvSpPr>
          <p:cNvPr id="3" name="Title 2"/>
          <p:cNvSpPr>
            <a:spLocks noGrp="1"/>
          </p:cNvSpPr>
          <p:nvPr>
            <p:ph type="title"/>
          </p:nvPr>
        </p:nvSpPr>
        <p:spPr/>
        <p:txBody>
          <a:bodyPr/>
          <a:lstStyle/>
          <a:p>
            <a:r>
              <a:rPr lang="en-US" sz="4400" dirty="0"/>
              <a:t>Human Capital Management</a:t>
            </a:r>
          </a:p>
        </p:txBody>
      </p:sp>
      <p:sp>
        <p:nvSpPr>
          <p:cNvPr id="4" name="Slide Number Placeholder 3"/>
          <p:cNvSpPr>
            <a:spLocks noGrp="1"/>
          </p:cNvSpPr>
          <p:nvPr>
            <p:ph type="sldNum" sz="quarter" idx="10"/>
          </p:nvPr>
        </p:nvSpPr>
        <p:spPr/>
        <p:txBody>
          <a:bodyPr/>
          <a:lstStyle/>
          <a:p>
            <a:fld id="{36E1A458-F34A-4426-820C-5767D69C6D10}" type="slidenum">
              <a:rPr lang="en-US" smtClean="0"/>
              <a:t>17</a:t>
            </a:fld>
            <a:endParaRPr lang="en-US"/>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003" r="35497" b="18068"/>
          <a:stretch/>
        </p:blipFill>
        <p:spPr bwMode="auto">
          <a:xfrm>
            <a:off x="1219200" y="1996440"/>
            <a:ext cx="6801110" cy="390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279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1"/>
            <a:ext cx="8686800" cy="685800"/>
          </a:xfrm>
        </p:spPr>
        <p:txBody>
          <a:bodyPr/>
          <a:lstStyle/>
          <a:p>
            <a:pPr marL="0" indent="0">
              <a:buNone/>
            </a:pPr>
            <a:r>
              <a:rPr lang="en-US" sz="2600" dirty="0" smtClean="0"/>
              <a:t>Integration: Business Unit configuration to connect </a:t>
            </a:r>
            <a:r>
              <a:rPr lang="en-US" sz="2600" dirty="0"/>
              <a:t>to GL Business </a:t>
            </a:r>
            <a:r>
              <a:rPr lang="en-US" sz="2600" dirty="0" smtClean="0"/>
              <a:t>Unit</a:t>
            </a:r>
          </a:p>
        </p:txBody>
      </p:sp>
      <p:sp>
        <p:nvSpPr>
          <p:cNvPr id="3" name="Title 2"/>
          <p:cNvSpPr>
            <a:spLocks noGrp="1"/>
          </p:cNvSpPr>
          <p:nvPr>
            <p:ph type="title"/>
          </p:nvPr>
        </p:nvSpPr>
        <p:spPr/>
        <p:txBody>
          <a:bodyPr/>
          <a:lstStyle/>
          <a:p>
            <a:r>
              <a:rPr lang="en-US" sz="4400" dirty="0"/>
              <a:t>Human Capital Management</a:t>
            </a:r>
          </a:p>
        </p:txBody>
      </p:sp>
      <p:sp>
        <p:nvSpPr>
          <p:cNvPr id="4" name="Slide Number Placeholder 3"/>
          <p:cNvSpPr>
            <a:spLocks noGrp="1"/>
          </p:cNvSpPr>
          <p:nvPr>
            <p:ph type="sldNum" sz="quarter" idx="10"/>
          </p:nvPr>
        </p:nvSpPr>
        <p:spPr/>
        <p:txBody>
          <a:bodyPr/>
          <a:lstStyle/>
          <a:p>
            <a:fld id="{36E1A458-F34A-4426-820C-5767D69C6D10}" type="slidenum">
              <a:rPr lang="en-US" smtClean="0"/>
              <a:t>18</a:t>
            </a:fld>
            <a:endParaRPr lang="en-US"/>
          </a:p>
        </p:txBody>
      </p:sp>
      <p:pic>
        <p:nvPicPr>
          <p:cNvPr id="5" name="Snagit_PPT465D"/>
          <p:cNvPicPr>
            <a:picLocks noChangeAspect="1"/>
          </p:cNvPicPr>
          <p:nvPr/>
        </p:nvPicPr>
        <p:blipFill rotWithShape="1">
          <a:blip r:embed="rId2">
            <a:extLst>
              <a:ext uri="{28A0092B-C50C-407E-A947-70E740481C1C}">
                <a14:useLocalDpi xmlns:a14="http://schemas.microsoft.com/office/drawing/2010/main" val="0"/>
              </a:ext>
            </a:extLst>
          </a:blip>
          <a:srcRect t="7406" r="38954" b="17782"/>
          <a:stretch/>
        </p:blipFill>
        <p:spPr>
          <a:xfrm>
            <a:off x="1219200" y="2039983"/>
            <a:ext cx="6629400" cy="3914504"/>
          </a:xfrm>
          <a:prstGeom prst="rect">
            <a:avLst/>
          </a:prstGeom>
        </p:spPr>
      </p:pic>
    </p:spTree>
    <p:extLst>
      <p:ext uri="{BB962C8B-B14F-4D97-AF65-F5344CB8AC3E}">
        <p14:creationId xmlns:p14="http://schemas.microsoft.com/office/powerpoint/2010/main" val="1036028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1"/>
            <a:ext cx="8686800" cy="685799"/>
          </a:xfrm>
        </p:spPr>
        <p:txBody>
          <a:bodyPr/>
          <a:lstStyle/>
          <a:p>
            <a:pPr marL="0" indent="0">
              <a:buNone/>
            </a:pPr>
            <a:r>
              <a:rPr lang="en-US" sz="2800" dirty="0" smtClean="0"/>
              <a:t>Following is </a:t>
            </a:r>
            <a:r>
              <a:rPr lang="en-US" sz="2800" dirty="0"/>
              <a:t>an example of </a:t>
            </a:r>
            <a:r>
              <a:rPr lang="en-US" sz="2800" dirty="0" smtClean="0"/>
              <a:t>a HR Company:</a:t>
            </a:r>
            <a:endParaRPr lang="en-US" sz="2800" dirty="0"/>
          </a:p>
          <a:p>
            <a:pPr marL="0" indent="0">
              <a:buNone/>
            </a:pPr>
            <a:endParaRPr lang="en-US" sz="2800" dirty="0" smtClean="0"/>
          </a:p>
        </p:txBody>
      </p:sp>
      <p:sp>
        <p:nvSpPr>
          <p:cNvPr id="3" name="Title 2"/>
          <p:cNvSpPr>
            <a:spLocks noGrp="1"/>
          </p:cNvSpPr>
          <p:nvPr>
            <p:ph type="title"/>
          </p:nvPr>
        </p:nvSpPr>
        <p:spPr/>
        <p:txBody>
          <a:bodyPr/>
          <a:lstStyle/>
          <a:p>
            <a:r>
              <a:rPr lang="en-US" sz="4400" dirty="0"/>
              <a:t>Human Capital Management</a:t>
            </a:r>
          </a:p>
        </p:txBody>
      </p:sp>
      <p:sp>
        <p:nvSpPr>
          <p:cNvPr id="4" name="Slide Number Placeholder 3"/>
          <p:cNvSpPr>
            <a:spLocks noGrp="1"/>
          </p:cNvSpPr>
          <p:nvPr>
            <p:ph type="sldNum" sz="quarter" idx="10"/>
          </p:nvPr>
        </p:nvSpPr>
        <p:spPr/>
        <p:txBody>
          <a:bodyPr/>
          <a:lstStyle/>
          <a:p>
            <a:fld id="{36E1A458-F34A-4426-820C-5767D69C6D10}" type="slidenum">
              <a:rPr lang="en-US" smtClean="0"/>
              <a:t>19</a:t>
            </a:fld>
            <a:endParaRPr lang="en-US"/>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28" y="1752601"/>
            <a:ext cx="7789472" cy="463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699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73563"/>
          </a:xfrm>
        </p:spPr>
        <p:txBody>
          <a:bodyPr/>
          <a:lstStyle/>
          <a:p>
            <a:r>
              <a:rPr lang="en-US" dirty="0" smtClean="0"/>
              <a:t>Introductions and Welcome to PeopleSoft</a:t>
            </a:r>
            <a:endParaRPr lang="en-US" sz="2000" dirty="0" smtClean="0"/>
          </a:p>
          <a:p>
            <a:r>
              <a:rPr lang="en-US" dirty="0" smtClean="0"/>
              <a:t>Application List Overview</a:t>
            </a:r>
          </a:p>
          <a:p>
            <a:r>
              <a:rPr lang="en-US" dirty="0" smtClean="0"/>
              <a:t>Foundation Decisions</a:t>
            </a:r>
          </a:p>
          <a:p>
            <a:r>
              <a:rPr lang="en-US" dirty="0" smtClean="0"/>
              <a:t>Systems </a:t>
            </a:r>
            <a:r>
              <a:rPr lang="en-US" dirty="0"/>
              <a:t>Overview and Integration </a:t>
            </a:r>
            <a:r>
              <a:rPr lang="en-US" dirty="0" smtClean="0"/>
              <a:t>Points</a:t>
            </a:r>
          </a:p>
          <a:p>
            <a:r>
              <a:rPr lang="en-US" dirty="0" smtClean="0"/>
              <a:t>Useful Terminology</a:t>
            </a:r>
          </a:p>
        </p:txBody>
      </p:sp>
      <p:sp>
        <p:nvSpPr>
          <p:cNvPr id="3" name="Title 2"/>
          <p:cNvSpPr>
            <a:spLocks noGrp="1"/>
          </p:cNvSpPr>
          <p:nvPr>
            <p:ph type="title"/>
          </p:nvPr>
        </p:nvSpPr>
        <p:spPr/>
        <p:txBody>
          <a:bodyPr/>
          <a:lstStyle/>
          <a:p>
            <a:r>
              <a:rPr lang="en-US" sz="4400" dirty="0" smtClean="0"/>
              <a:t>Agenda</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a:t>
            </a:fld>
            <a:endParaRPr lang="en-US" dirty="0"/>
          </a:p>
        </p:txBody>
      </p:sp>
      <p:pic>
        <p:nvPicPr>
          <p:cNvPr id="5" name="Picture 1" descr="http://www.roomburg.pcsleiden.nl/media/agend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69765"/>
            <a:ext cx="2457450" cy="236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883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1"/>
            <a:ext cx="8686800" cy="685799"/>
          </a:xfrm>
        </p:spPr>
        <p:txBody>
          <a:bodyPr/>
          <a:lstStyle/>
          <a:p>
            <a:pPr marL="0" indent="0">
              <a:buNone/>
            </a:pPr>
            <a:r>
              <a:rPr lang="en-US" sz="2800" dirty="0" smtClean="0"/>
              <a:t>Following is </a:t>
            </a:r>
            <a:r>
              <a:rPr lang="en-US" sz="2800" dirty="0"/>
              <a:t>an example of </a:t>
            </a:r>
            <a:r>
              <a:rPr lang="en-US" sz="2800" dirty="0" smtClean="0"/>
              <a:t>a HR Department:</a:t>
            </a:r>
            <a:endParaRPr lang="en-US" sz="2800" dirty="0"/>
          </a:p>
          <a:p>
            <a:pPr marL="0" indent="0">
              <a:buNone/>
            </a:pPr>
            <a:endParaRPr lang="en-US" sz="2800" dirty="0" smtClean="0"/>
          </a:p>
        </p:txBody>
      </p:sp>
      <p:sp>
        <p:nvSpPr>
          <p:cNvPr id="3" name="Title 2"/>
          <p:cNvSpPr>
            <a:spLocks noGrp="1"/>
          </p:cNvSpPr>
          <p:nvPr>
            <p:ph type="title"/>
          </p:nvPr>
        </p:nvSpPr>
        <p:spPr/>
        <p:txBody>
          <a:bodyPr/>
          <a:lstStyle/>
          <a:p>
            <a:r>
              <a:rPr lang="en-US" sz="4400" dirty="0"/>
              <a:t>Human Capital Management</a:t>
            </a:r>
          </a:p>
        </p:txBody>
      </p:sp>
      <p:sp>
        <p:nvSpPr>
          <p:cNvPr id="4" name="Slide Number Placeholder 3"/>
          <p:cNvSpPr>
            <a:spLocks noGrp="1"/>
          </p:cNvSpPr>
          <p:nvPr>
            <p:ph type="sldNum" sz="quarter" idx="10"/>
          </p:nvPr>
        </p:nvSpPr>
        <p:spPr/>
        <p:txBody>
          <a:bodyPr/>
          <a:lstStyle/>
          <a:p>
            <a:fld id="{36E1A458-F34A-4426-820C-5767D69C6D10}" type="slidenum">
              <a:rPr lang="en-US" smtClean="0"/>
              <a:t>20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393" y="1905000"/>
            <a:ext cx="5718175"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559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1"/>
            <a:ext cx="8610600" cy="990600"/>
          </a:xfrm>
        </p:spPr>
        <p:txBody>
          <a:bodyPr/>
          <a:lstStyle/>
          <a:p>
            <a:pPr marL="0" indent="0">
              <a:buNone/>
            </a:pPr>
            <a:r>
              <a:rPr lang="en-US" sz="2600" dirty="0" smtClean="0"/>
              <a:t>Integration: Department table configuration integration with Financial Management.</a:t>
            </a:r>
            <a:endParaRPr lang="en-US" sz="2600" dirty="0"/>
          </a:p>
          <a:p>
            <a:pPr marL="0" indent="0">
              <a:buNone/>
            </a:pPr>
            <a:endParaRPr lang="en-US" sz="2800" dirty="0" smtClean="0"/>
          </a:p>
        </p:txBody>
      </p:sp>
      <p:sp>
        <p:nvSpPr>
          <p:cNvPr id="3" name="Title 2"/>
          <p:cNvSpPr>
            <a:spLocks noGrp="1"/>
          </p:cNvSpPr>
          <p:nvPr>
            <p:ph type="title"/>
          </p:nvPr>
        </p:nvSpPr>
        <p:spPr/>
        <p:txBody>
          <a:bodyPr/>
          <a:lstStyle/>
          <a:p>
            <a:r>
              <a:rPr lang="en-US" sz="4400" dirty="0"/>
              <a:t>Human Capital Management</a:t>
            </a:r>
          </a:p>
        </p:txBody>
      </p:sp>
      <p:sp>
        <p:nvSpPr>
          <p:cNvPr id="4" name="Slide Number Placeholder 3"/>
          <p:cNvSpPr>
            <a:spLocks noGrp="1"/>
          </p:cNvSpPr>
          <p:nvPr>
            <p:ph type="sldNum" sz="quarter" idx="10"/>
          </p:nvPr>
        </p:nvSpPr>
        <p:spPr/>
        <p:txBody>
          <a:bodyPr/>
          <a:lstStyle/>
          <a:p>
            <a:fld id="{36E1A458-F34A-4426-820C-5767D69C6D10}" type="slidenum">
              <a:rPr lang="en-US" smtClean="0"/>
              <a:t>21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742521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160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763000" cy="5088497"/>
          </a:xfrm>
        </p:spPr>
        <p:txBody>
          <a:bodyPr/>
          <a:lstStyle/>
          <a:p>
            <a:pPr marL="0" indent="0">
              <a:buNone/>
            </a:pPr>
            <a:r>
              <a:rPr lang="en-US" sz="2800" b="1" dirty="0" smtClean="0"/>
              <a:t>Key Concepts:</a:t>
            </a:r>
          </a:p>
          <a:p>
            <a:pPr lvl="1">
              <a:buFont typeface="Wingdings" pitchFamily="2" charset="2"/>
              <a:buChar char="ü"/>
            </a:pPr>
            <a:r>
              <a:rPr lang="en-US" sz="2400" dirty="0" smtClean="0"/>
              <a:t>Company</a:t>
            </a:r>
          </a:p>
          <a:p>
            <a:pPr lvl="1">
              <a:buFont typeface="Wingdings" pitchFamily="2" charset="2"/>
              <a:buChar char="ü"/>
            </a:pPr>
            <a:r>
              <a:rPr lang="en-US" sz="2400" dirty="0"/>
              <a:t>Business </a:t>
            </a:r>
            <a:r>
              <a:rPr lang="en-US" sz="2400" dirty="0" smtClean="0"/>
              <a:t>Unit</a:t>
            </a:r>
          </a:p>
          <a:p>
            <a:pPr lvl="1">
              <a:buFont typeface="Wingdings" pitchFamily="2" charset="2"/>
              <a:buChar char="ü"/>
            </a:pPr>
            <a:r>
              <a:rPr lang="en-US" sz="2400" dirty="0" smtClean="0"/>
              <a:t>Department</a:t>
            </a:r>
          </a:p>
          <a:p>
            <a:pPr marL="0" indent="0">
              <a:buNone/>
            </a:pPr>
            <a:endParaRPr lang="en-US" sz="1600" dirty="0" smtClean="0"/>
          </a:p>
          <a:p>
            <a:pPr marL="0" indent="0">
              <a:buNone/>
            </a:pPr>
            <a:r>
              <a:rPr lang="en-US" sz="2800" b="1" dirty="0" smtClean="0"/>
              <a:t>Integration:</a:t>
            </a:r>
          </a:p>
          <a:p>
            <a:pPr>
              <a:buFont typeface="Wingdings" pitchFamily="2" charset="2"/>
              <a:buChar char="§"/>
            </a:pPr>
            <a:r>
              <a:rPr lang="en-US" sz="2400" dirty="0" smtClean="0"/>
              <a:t>HCM Department ↔ CS Academic Organization</a:t>
            </a:r>
          </a:p>
          <a:p>
            <a:pPr>
              <a:buFont typeface="Wingdings" pitchFamily="2" charset="2"/>
              <a:buChar char="§"/>
            </a:pPr>
            <a:r>
              <a:rPr lang="en-US" sz="2400" dirty="0"/>
              <a:t>HCM Department ↔ </a:t>
            </a:r>
            <a:r>
              <a:rPr lang="en-US" sz="2400" dirty="0" smtClean="0"/>
              <a:t>FSCM Department</a:t>
            </a:r>
          </a:p>
          <a:p>
            <a:pPr>
              <a:buFont typeface="Wingdings" pitchFamily="2" charset="2"/>
              <a:buChar char="§"/>
            </a:pPr>
            <a:endParaRPr lang="en-US" sz="1600" dirty="0"/>
          </a:p>
          <a:p>
            <a:pPr marL="0" indent="0">
              <a:buNone/>
            </a:pPr>
            <a:r>
              <a:rPr lang="en-US" sz="2800" b="1" dirty="0"/>
              <a:t>Integration Point with HCM:</a:t>
            </a:r>
          </a:p>
          <a:p>
            <a:pPr marL="0" indent="0">
              <a:buNone/>
            </a:pPr>
            <a:r>
              <a:rPr lang="en-US" sz="2400" dirty="0"/>
              <a:t>	∞ Faculty Workload	 	∞ </a:t>
            </a:r>
            <a:r>
              <a:rPr lang="en-US" sz="2400" dirty="0" err="1" smtClean="0"/>
              <a:t>EmplID</a:t>
            </a:r>
            <a:endParaRPr lang="en-US" sz="2400" dirty="0"/>
          </a:p>
        </p:txBody>
      </p:sp>
      <p:sp>
        <p:nvSpPr>
          <p:cNvPr id="3" name="Title 2"/>
          <p:cNvSpPr>
            <a:spLocks noGrp="1"/>
          </p:cNvSpPr>
          <p:nvPr>
            <p:ph type="title"/>
          </p:nvPr>
        </p:nvSpPr>
        <p:spPr/>
        <p:txBody>
          <a:bodyPr/>
          <a:lstStyle/>
          <a:p>
            <a:r>
              <a:rPr lang="en-US" sz="4400" dirty="0" smtClean="0"/>
              <a:t>Human Capital Management</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22</a:t>
            </a:fld>
            <a:endParaRPr lang="en-US"/>
          </a:p>
        </p:txBody>
      </p:sp>
    </p:spTree>
    <p:extLst>
      <p:ext uri="{BB962C8B-B14F-4D97-AF65-F5344CB8AC3E}">
        <p14:creationId xmlns:p14="http://schemas.microsoft.com/office/powerpoint/2010/main" val="3577888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23</a:t>
            </a:fld>
            <a:endParaRPr lang="en-US"/>
          </a:p>
        </p:txBody>
      </p:sp>
      <p:sp>
        <p:nvSpPr>
          <p:cNvPr id="2" name="Content Placeholder 1"/>
          <p:cNvSpPr>
            <a:spLocks noGrp="1"/>
          </p:cNvSpPr>
          <p:nvPr>
            <p:ph idx="1"/>
          </p:nvPr>
        </p:nvSpPr>
        <p:spPr>
          <a:xfrm>
            <a:off x="457200" y="1371600"/>
            <a:ext cx="8229600" cy="4678363"/>
          </a:xfrm>
        </p:spPr>
        <p:txBody>
          <a:bodyPr/>
          <a:lstStyle/>
          <a:p>
            <a:pPr marL="0" indent="0">
              <a:buNone/>
            </a:pPr>
            <a:r>
              <a:rPr lang="en-US" sz="2400" b="1" dirty="0" smtClean="0"/>
              <a:t>Academic Institution </a:t>
            </a:r>
            <a:r>
              <a:rPr lang="en-US" sz="2400" dirty="0" smtClean="0"/>
              <a:t>- An </a:t>
            </a:r>
            <a:r>
              <a:rPr lang="en-US" sz="2400" dirty="0"/>
              <a:t>entity, such as a university or college, which runs independently from other like entities and has its own set of rules and business processes</a:t>
            </a:r>
            <a:r>
              <a:rPr lang="en-US" sz="2400" dirty="0" smtClean="0"/>
              <a:t>.</a:t>
            </a:r>
          </a:p>
          <a:p>
            <a:pPr marL="0" indent="0">
              <a:buNone/>
            </a:pPr>
            <a:endParaRPr lang="en-US" sz="2400" b="1" dirty="0" smtClean="0"/>
          </a:p>
          <a:p>
            <a:pPr marL="0" indent="0">
              <a:buNone/>
            </a:pPr>
            <a:r>
              <a:rPr lang="en-US" sz="2400" b="1" dirty="0" smtClean="0"/>
              <a:t>Academic Organization </a:t>
            </a:r>
            <a:r>
              <a:rPr lang="en-US" sz="2400" dirty="0" smtClean="0"/>
              <a:t>- </a:t>
            </a:r>
            <a:r>
              <a:rPr lang="en-US" sz="2400" dirty="0"/>
              <a:t>Academic organization structure defines how an academic institution is organized from an administrative perspective.</a:t>
            </a:r>
          </a:p>
          <a:p>
            <a:endParaRPr lang="en-US" dirty="0" smtClean="0"/>
          </a:p>
        </p:txBody>
      </p:sp>
    </p:spTree>
    <p:extLst>
      <p:ext uri="{BB962C8B-B14F-4D97-AF65-F5344CB8AC3E}">
        <p14:creationId xmlns:p14="http://schemas.microsoft.com/office/powerpoint/2010/main" val="2398738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24</a:t>
            </a:fld>
            <a:endParaRPr lang="en-US"/>
          </a:p>
        </p:txBody>
      </p:sp>
      <p:sp>
        <p:nvSpPr>
          <p:cNvPr id="6" name="Rectangle 5"/>
          <p:cNvSpPr/>
          <p:nvPr/>
        </p:nvSpPr>
        <p:spPr>
          <a:xfrm>
            <a:off x="152400" y="1219200"/>
            <a:ext cx="8991600" cy="1200329"/>
          </a:xfrm>
          <a:prstGeom prst="rect">
            <a:avLst/>
          </a:prstGeom>
        </p:spPr>
        <p:txBody>
          <a:bodyPr wrap="square">
            <a:spAutoFit/>
          </a:bodyPr>
          <a:lstStyle/>
          <a:p>
            <a:r>
              <a:rPr lang="en-US" sz="3000" dirty="0" smtClean="0"/>
              <a:t>Academic Institution</a:t>
            </a:r>
          </a:p>
          <a:p>
            <a:pPr marL="342900" indent="-342900">
              <a:buFont typeface="Arial" pitchFamily="34" charset="0"/>
              <a:buChar char="•"/>
            </a:pPr>
            <a:r>
              <a:rPr lang="en-US" sz="2000" dirty="0"/>
              <a:t>An entity, such as a university or college, which runs independently from other like entities and has its own set of rules and business </a:t>
            </a:r>
            <a:r>
              <a:rPr lang="en-US" sz="2000" dirty="0" smtClean="0"/>
              <a:t>processes.</a:t>
            </a:r>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448432"/>
            <a:ext cx="7848600" cy="3752671"/>
          </a:xfrm>
          <a:prstGeom prst="rect">
            <a:avLst/>
          </a:prstGeom>
          <a:noFill/>
          <a:ln>
            <a:noFill/>
          </a:ln>
        </p:spPr>
      </p:pic>
    </p:spTree>
    <p:extLst>
      <p:ext uri="{BB962C8B-B14F-4D97-AF65-F5344CB8AC3E}">
        <p14:creationId xmlns:p14="http://schemas.microsoft.com/office/powerpoint/2010/main" val="1454381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25</a:t>
            </a:fld>
            <a:endParaRPr lang="en-US"/>
          </a:p>
        </p:txBody>
      </p:sp>
      <p:sp>
        <p:nvSpPr>
          <p:cNvPr id="6" name="Rectangle 5"/>
          <p:cNvSpPr/>
          <p:nvPr/>
        </p:nvSpPr>
        <p:spPr>
          <a:xfrm>
            <a:off x="152400" y="1219200"/>
            <a:ext cx="8991600" cy="1200329"/>
          </a:xfrm>
          <a:prstGeom prst="rect">
            <a:avLst/>
          </a:prstGeom>
        </p:spPr>
        <p:txBody>
          <a:bodyPr wrap="square">
            <a:spAutoFit/>
          </a:bodyPr>
          <a:lstStyle/>
          <a:p>
            <a:r>
              <a:rPr lang="en-US" sz="3000" dirty="0" smtClean="0"/>
              <a:t>Academic Institution</a:t>
            </a:r>
          </a:p>
          <a:p>
            <a:pPr marL="342900" indent="-342900">
              <a:buFont typeface="Arial" pitchFamily="34" charset="0"/>
              <a:buChar char="•"/>
            </a:pPr>
            <a:r>
              <a:rPr lang="en-US" sz="2000" dirty="0"/>
              <a:t>Each institution has its own schedule of classes, academic statistics, and academic transcript(s</a:t>
            </a:r>
            <a:r>
              <a:rPr lang="en-US" sz="2000" dirty="0" smtClean="0"/>
              <a:t>).</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5791200" cy="3676471"/>
          </a:xfrm>
          <a:prstGeom prst="rect">
            <a:avLst/>
          </a:prstGeom>
          <a:noFill/>
          <a:ln>
            <a:noFill/>
          </a:ln>
        </p:spPr>
      </p:pic>
    </p:spTree>
    <p:extLst>
      <p:ext uri="{BB962C8B-B14F-4D97-AF65-F5344CB8AC3E}">
        <p14:creationId xmlns:p14="http://schemas.microsoft.com/office/powerpoint/2010/main" val="4245505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26</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2522034"/>
            <a:ext cx="5867942" cy="36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1219200"/>
            <a:ext cx="8991600" cy="1508105"/>
          </a:xfrm>
          <a:prstGeom prst="rect">
            <a:avLst/>
          </a:prstGeom>
        </p:spPr>
        <p:txBody>
          <a:bodyPr wrap="square">
            <a:spAutoFit/>
          </a:bodyPr>
          <a:lstStyle/>
          <a:p>
            <a:r>
              <a:rPr lang="en-US" sz="3200" dirty="0" smtClean="0"/>
              <a:t>Academic Organization</a:t>
            </a:r>
          </a:p>
          <a:p>
            <a:pPr marL="342900" indent="-342900">
              <a:buFont typeface="Arial" pitchFamily="34" charset="0"/>
              <a:buChar char="•"/>
            </a:pPr>
            <a:r>
              <a:rPr lang="en-US" sz="2000" dirty="0" smtClean="0"/>
              <a:t>Academic </a:t>
            </a:r>
            <a:r>
              <a:rPr lang="en-US" sz="2000" dirty="0"/>
              <a:t>organization structure defines how an academic institution is organized from an administrative </a:t>
            </a:r>
            <a:r>
              <a:rPr lang="en-US" sz="2000" dirty="0" smtClean="0"/>
              <a:t>perspective.</a:t>
            </a:r>
            <a:r>
              <a:rPr lang="en-US" sz="2000" dirty="0"/>
              <a:t> </a:t>
            </a:r>
            <a:endParaRPr lang="en-US" sz="2000" dirty="0" smtClean="0"/>
          </a:p>
          <a:p>
            <a:endParaRPr lang="en-US" sz="2000" dirty="0" smtClean="0"/>
          </a:p>
        </p:txBody>
      </p:sp>
      <p:sp>
        <p:nvSpPr>
          <p:cNvPr id="7" name="Rectangle 6"/>
          <p:cNvSpPr/>
          <p:nvPr/>
        </p:nvSpPr>
        <p:spPr>
          <a:xfrm>
            <a:off x="152400" y="2603599"/>
            <a:ext cx="2895600" cy="3477875"/>
          </a:xfrm>
          <a:prstGeom prst="rect">
            <a:avLst/>
          </a:prstGeom>
        </p:spPr>
        <p:txBody>
          <a:bodyPr wrap="square">
            <a:spAutoFit/>
          </a:bodyPr>
          <a:lstStyle/>
          <a:p>
            <a:pPr marL="342900" indent="-342900">
              <a:buFont typeface="Arial" pitchFamily="34" charset="0"/>
              <a:buChar char="•"/>
            </a:pPr>
            <a:r>
              <a:rPr lang="en-US" sz="2000" dirty="0"/>
              <a:t>The Academic Organization in the CS pillar links to both the HCM and Financials pillars</a:t>
            </a:r>
            <a:r>
              <a:rPr lang="en-US" sz="2000" dirty="0" smtClean="0"/>
              <a:t>.</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Academic </a:t>
            </a:r>
            <a:r>
              <a:rPr lang="en-US" sz="2000" dirty="0"/>
              <a:t>Organizations also assist with the security and reporting </a:t>
            </a:r>
            <a:r>
              <a:rPr lang="en-US" sz="2000" dirty="0" smtClean="0"/>
              <a:t>structures.</a:t>
            </a:r>
            <a:endParaRPr lang="en-US" sz="2000" dirty="0"/>
          </a:p>
        </p:txBody>
      </p:sp>
    </p:spTree>
    <p:extLst>
      <p:ext uri="{BB962C8B-B14F-4D97-AF65-F5344CB8AC3E}">
        <p14:creationId xmlns:p14="http://schemas.microsoft.com/office/powerpoint/2010/main" val="962443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686800" cy="5088497"/>
          </a:xfrm>
        </p:spPr>
        <p:txBody>
          <a:bodyPr/>
          <a:lstStyle/>
          <a:p>
            <a:pPr marL="0" indent="0">
              <a:buNone/>
            </a:pPr>
            <a:r>
              <a:rPr lang="en-US" sz="2400" dirty="0"/>
              <a:t>Academic Organization FS Owner (Financial Services Owner)</a:t>
            </a:r>
          </a:p>
          <a:p>
            <a:pPr lvl="1">
              <a:buFont typeface="Arial" pitchFamily="34" charset="0"/>
              <a:buChar char="•"/>
            </a:pPr>
            <a:r>
              <a:rPr lang="en-US" sz="2200" dirty="0"/>
              <a:t>Business Unit - the Financial Services Dept. responsible for this Academic Organization</a:t>
            </a:r>
          </a:p>
          <a:p>
            <a:pPr marL="914400" lvl="2" indent="0">
              <a:buNone/>
            </a:pPr>
            <a:r>
              <a:rPr lang="en-US" sz="2000" dirty="0" smtClean="0"/>
              <a:t>→ Analysis</a:t>
            </a:r>
            <a:r>
              <a:rPr lang="en-US" sz="2000" dirty="0"/>
              <a:t>, reporting, distribute revenue</a:t>
            </a:r>
          </a:p>
          <a:p>
            <a:pPr lvl="1">
              <a:buFont typeface="Arial" pitchFamily="34" charset="0"/>
              <a:buChar char="•"/>
            </a:pPr>
            <a:r>
              <a:rPr lang="en-US" sz="2200" dirty="0"/>
              <a:t>Department – department in which the Business Unit resides</a:t>
            </a:r>
          </a:p>
        </p:txBody>
      </p:sp>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27</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3276600"/>
            <a:ext cx="637063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246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686800" cy="5088497"/>
          </a:xfrm>
        </p:spPr>
        <p:txBody>
          <a:bodyPr/>
          <a:lstStyle/>
          <a:p>
            <a:pPr marL="0" indent="0">
              <a:buNone/>
            </a:pPr>
            <a:r>
              <a:rPr lang="en-US" sz="2400" dirty="0"/>
              <a:t>Academic Organization FS Owner (Financial Services Owner)</a:t>
            </a:r>
          </a:p>
          <a:p>
            <a:pPr lvl="1">
              <a:buFont typeface="Arial" pitchFamily="34" charset="0"/>
              <a:buChar char="•"/>
            </a:pPr>
            <a:r>
              <a:rPr lang="en-US" sz="2200" dirty="0"/>
              <a:t>Business Unit - the Financial Services Dept. responsible for this Academic Organization</a:t>
            </a:r>
          </a:p>
          <a:p>
            <a:pPr marL="914400" lvl="2" indent="0">
              <a:buNone/>
            </a:pPr>
            <a:r>
              <a:rPr lang="en-US" sz="2000" dirty="0" smtClean="0"/>
              <a:t>→ Analysis</a:t>
            </a:r>
            <a:r>
              <a:rPr lang="en-US" sz="2000" dirty="0"/>
              <a:t>, reporting, distribute revenue</a:t>
            </a:r>
          </a:p>
          <a:p>
            <a:pPr lvl="1">
              <a:buFont typeface="Arial" pitchFamily="34" charset="0"/>
              <a:buChar char="•"/>
            </a:pPr>
            <a:r>
              <a:rPr lang="en-US" sz="2200" dirty="0"/>
              <a:t>Department – department in which the Business Unit resides</a:t>
            </a:r>
          </a:p>
        </p:txBody>
      </p:sp>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28</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3276600"/>
            <a:ext cx="637063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416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29</a:t>
            </a:fld>
            <a:endParaRPr lang="en-US"/>
          </a:p>
        </p:txBody>
      </p:sp>
      <p:pic>
        <p:nvPicPr>
          <p:cNvPr id="6" name="Content Placeholder 5"/>
          <p:cNvPicPr>
            <a:picLocks noGrp="1"/>
          </p:cNvPicPr>
          <p:nvPr>
            <p:ph idx="1"/>
          </p:nvPr>
        </p:nvPicPr>
        <p:blipFill rotWithShape="1">
          <a:blip r:embed="rId2"/>
          <a:srcRect t="12453"/>
          <a:stretch/>
        </p:blipFill>
        <p:spPr bwMode="auto">
          <a:xfrm>
            <a:off x="0" y="1213008"/>
            <a:ext cx="6236062" cy="4343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a:blip r:embed="rId3"/>
          <a:stretch>
            <a:fillRect/>
          </a:stretch>
        </p:blipFill>
        <p:spPr>
          <a:xfrm>
            <a:off x="3352800" y="4953000"/>
            <a:ext cx="5631180" cy="929640"/>
          </a:xfrm>
          <a:prstGeom prst="rect">
            <a:avLst/>
          </a:prstGeom>
        </p:spPr>
      </p:pic>
      <p:sp>
        <p:nvSpPr>
          <p:cNvPr id="10" name="Content Placeholder 1"/>
          <p:cNvSpPr txBox="1">
            <a:spLocks/>
          </p:cNvSpPr>
          <p:nvPr/>
        </p:nvSpPr>
        <p:spPr bwMode="auto">
          <a:xfrm>
            <a:off x="6168390" y="1213008"/>
            <a:ext cx="2975610" cy="3739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rgbClr val="525B7E"/>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kern="1200">
                <a:solidFill>
                  <a:srgbClr val="525B7E"/>
                </a:solidFill>
                <a:latin typeface="+mn-lt"/>
                <a:ea typeface="+mn-ea"/>
                <a:cs typeface="+mn-cs"/>
              </a:defRPr>
            </a:lvl2pPr>
            <a:lvl3pPr marL="1143000" indent="-228600" algn="l" rtl="0" eaLnBrk="0" fontAlgn="base" hangingPunct="0">
              <a:spcBef>
                <a:spcPct val="20000"/>
              </a:spcBef>
              <a:spcAft>
                <a:spcPct val="0"/>
              </a:spcAft>
              <a:buFont typeface="Courier New" pitchFamily="49" charset="0"/>
              <a:buChar char="o"/>
              <a:defRPr sz="2400" kern="1200">
                <a:solidFill>
                  <a:srgbClr val="525B7E"/>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525B7E"/>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525B7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t>Faculty Workload</a:t>
            </a:r>
          </a:p>
          <a:p>
            <a:pPr marL="285750" indent="-285750"/>
            <a:r>
              <a:rPr lang="en-US" sz="2000" dirty="0" smtClean="0"/>
              <a:t>Assign </a:t>
            </a:r>
            <a:r>
              <a:rPr lang="en-US" sz="2000" dirty="0"/>
              <a:t>and monitor the instructional and non-instructional workload for selected faculty, instructors, and staff; enables you to define workload limits for groups or </a:t>
            </a:r>
            <a:r>
              <a:rPr lang="en-US" sz="2000" dirty="0" smtClean="0"/>
              <a:t>individuals</a:t>
            </a:r>
          </a:p>
        </p:txBody>
      </p:sp>
    </p:spTree>
    <p:extLst>
      <p:ext uri="{BB962C8B-B14F-4D97-AF65-F5344CB8AC3E}">
        <p14:creationId xmlns:p14="http://schemas.microsoft.com/office/powerpoint/2010/main" val="4118294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Applications List</a:t>
            </a:r>
            <a:endParaRPr lang="en-US" sz="4800" dirty="0"/>
          </a:p>
        </p:txBody>
      </p:sp>
      <p:sp>
        <p:nvSpPr>
          <p:cNvPr id="4" name="Slide Number Placeholder 3"/>
          <p:cNvSpPr>
            <a:spLocks noGrp="1"/>
          </p:cNvSpPr>
          <p:nvPr>
            <p:ph type="sldNum" sz="quarter" idx="10"/>
          </p:nvPr>
        </p:nvSpPr>
        <p:spPr/>
        <p:txBody>
          <a:bodyPr/>
          <a:lstStyle/>
          <a:p>
            <a:fld id="{36E1A458-F34A-4426-820C-5767D69C6D10}" type="slidenum">
              <a:rPr lang="en-US" smtClean="0"/>
              <a:t>3</a:t>
            </a:fld>
            <a:endParaRPr lang="en-US" dirty="0"/>
          </a:p>
        </p:txBody>
      </p:sp>
      <p:sp>
        <p:nvSpPr>
          <p:cNvPr id="7" name="TextBox 42"/>
          <p:cNvSpPr txBox="1">
            <a:spLocks noChangeArrowheads="1"/>
          </p:cNvSpPr>
          <p:nvPr/>
        </p:nvSpPr>
        <p:spPr bwMode="auto">
          <a:xfrm>
            <a:off x="152400" y="1571685"/>
            <a:ext cx="4800600" cy="3570208"/>
          </a:xfrm>
          <a:prstGeom prst="rect">
            <a:avLst/>
          </a:prstGeom>
          <a:noFill/>
          <a:ln w="9525">
            <a:noFill/>
            <a:miter lim="800000"/>
            <a:headEnd/>
            <a:tailEnd/>
          </a:ln>
        </p:spPr>
        <p:txBody>
          <a:bodyPr wrap="square">
            <a:spAutoFit/>
          </a:bodyPr>
          <a:lstStyle/>
          <a:p>
            <a:r>
              <a:rPr lang="en-US" sz="2600" dirty="0" smtClean="0">
                <a:solidFill>
                  <a:schemeClr val="accent3">
                    <a:lumMod val="75000"/>
                  </a:schemeClr>
                </a:solidFill>
              </a:rPr>
              <a:t>Human Capital Management</a:t>
            </a:r>
          </a:p>
          <a:p>
            <a:pPr marL="342900" indent="-342900">
              <a:buFont typeface="Wingdings" pitchFamily="2" charset="2"/>
              <a:buChar char="§"/>
            </a:pPr>
            <a:r>
              <a:rPr lang="en-US" sz="2000" dirty="0" smtClean="0"/>
              <a:t>Core Human Resources</a:t>
            </a:r>
          </a:p>
          <a:p>
            <a:pPr marL="800100" lvl="1" indent="-342900">
              <a:buFont typeface="Wingdings" pitchFamily="2" charset="2"/>
              <a:buChar char="§"/>
            </a:pPr>
            <a:r>
              <a:rPr lang="en-US" sz="2000" dirty="0" smtClean="0"/>
              <a:t>Includes Payroll</a:t>
            </a:r>
          </a:p>
          <a:p>
            <a:pPr marL="342900" indent="-342900">
              <a:buFont typeface="Wingdings" pitchFamily="2" charset="2"/>
              <a:buChar char="§"/>
            </a:pPr>
            <a:r>
              <a:rPr lang="en-US" sz="2000" dirty="0" smtClean="0"/>
              <a:t>Performance Management</a:t>
            </a:r>
            <a:endParaRPr lang="en-US" sz="2000" dirty="0"/>
          </a:p>
          <a:p>
            <a:pPr marL="342900" indent="-342900">
              <a:buFont typeface="Wingdings" pitchFamily="2" charset="2"/>
              <a:buChar char="§"/>
            </a:pPr>
            <a:r>
              <a:rPr lang="en-US" sz="2000" dirty="0" smtClean="0"/>
              <a:t>Succession Planning </a:t>
            </a:r>
          </a:p>
          <a:p>
            <a:pPr marL="342900" indent="-342900">
              <a:buFont typeface="Wingdings" pitchFamily="2" charset="2"/>
              <a:buChar char="§"/>
            </a:pPr>
            <a:r>
              <a:rPr lang="en-US" sz="2000" dirty="0" smtClean="0"/>
              <a:t>Time &amp; Labor</a:t>
            </a:r>
          </a:p>
          <a:p>
            <a:pPr marL="342900" indent="-342900">
              <a:buFont typeface="Wingdings" pitchFamily="2" charset="2"/>
              <a:buChar char="§"/>
            </a:pPr>
            <a:r>
              <a:rPr lang="en-US" sz="2000" dirty="0" smtClean="0"/>
              <a:t>Benefits Administration</a:t>
            </a:r>
          </a:p>
          <a:p>
            <a:pPr marL="342900" indent="-342900">
              <a:buFont typeface="Wingdings" pitchFamily="2" charset="2"/>
              <a:buChar char="§"/>
            </a:pPr>
            <a:r>
              <a:rPr lang="en-US" sz="2000" dirty="0" err="1" smtClean="0"/>
              <a:t>eCompensation</a:t>
            </a:r>
            <a:endParaRPr lang="en-US" sz="2000" dirty="0" smtClean="0"/>
          </a:p>
          <a:p>
            <a:pPr marL="342900" indent="-342900">
              <a:buFont typeface="Wingdings" pitchFamily="2" charset="2"/>
              <a:buChar char="§"/>
            </a:pPr>
            <a:r>
              <a:rPr lang="en-US" sz="2000" dirty="0" smtClean="0"/>
              <a:t>Absence Management </a:t>
            </a:r>
          </a:p>
          <a:p>
            <a:pPr marL="342900" indent="-342900">
              <a:buFont typeface="Wingdings" pitchFamily="2" charset="2"/>
              <a:buChar char="§"/>
            </a:pPr>
            <a:r>
              <a:rPr lang="en-US" sz="2000" dirty="0" smtClean="0"/>
              <a:t>Recruiting Solutions</a:t>
            </a:r>
          </a:p>
          <a:p>
            <a:pPr marL="800100" lvl="1" indent="-342900">
              <a:buFont typeface="Wingdings" pitchFamily="2" charset="2"/>
              <a:buChar char="§"/>
            </a:pPr>
            <a:r>
              <a:rPr lang="en-US" dirty="0" smtClean="0"/>
              <a:t>Talent Acquisition Management</a:t>
            </a:r>
          </a:p>
        </p:txBody>
      </p:sp>
      <p:sp>
        <p:nvSpPr>
          <p:cNvPr id="9" name="TextBox 42"/>
          <p:cNvSpPr txBox="1">
            <a:spLocks noChangeArrowheads="1"/>
          </p:cNvSpPr>
          <p:nvPr/>
        </p:nvSpPr>
        <p:spPr bwMode="auto">
          <a:xfrm>
            <a:off x="4953000" y="1596747"/>
            <a:ext cx="4038599" cy="3170099"/>
          </a:xfrm>
          <a:prstGeom prst="rect">
            <a:avLst/>
          </a:prstGeom>
          <a:noFill/>
          <a:ln w="9525">
            <a:noFill/>
            <a:miter lim="800000"/>
            <a:headEnd/>
            <a:tailEnd/>
          </a:ln>
        </p:spPr>
        <p:txBody>
          <a:bodyPr wrap="square">
            <a:spAutoFit/>
          </a:bodyPr>
          <a:lstStyle/>
          <a:p>
            <a:r>
              <a:rPr lang="en-US" sz="2600" dirty="0" smtClean="0">
                <a:solidFill>
                  <a:schemeClr val="accent3">
                    <a:lumMod val="75000"/>
                  </a:schemeClr>
                </a:solidFill>
              </a:rPr>
              <a:t>Campus Solutions </a:t>
            </a:r>
          </a:p>
          <a:p>
            <a:r>
              <a:rPr lang="en-US" dirty="0" smtClean="0">
                <a:solidFill>
                  <a:schemeClr val="accent3">
                    <a:lumMod val="75000"/>
                  </a:schemeClr>
                </a:solidFill>
              </a:rPr>
              <a:t>   (Student Administration)</a:t>
            </a:r>
          </a:p>
          <a:p>
            <a:pPr marL="457200" indent="-457200">
              <a:buClr>
                <a:schemeClr val="tx1"/>
              </a:buClr>
              <a:buFont typeface="Wingdings" pitchFamily="2" charset="2"/>
              <a:buChar char="§"/>
            </a:pPr>
            <a:r>
              <a:rPr lang="en-US" sz="2000" dirty="0" smtClean="0"/>
              <a:t>Recruiting and Admissions</a:t>
            </a:r>
          </a:p>
          <a:p>
            <a:pPr marL="914400" lvl="1" indent="-457200">
              <a:buClr>
                <a:schemeClr val="tx1"/>
              </a:buClr>
              <a:buFont typeface="Wingdings" pitchFamily="2" charset="2"/>
              <a:buChar char="§"/>
            </a:pPr>
            <a:r>
              <a:rPr lang="en-US" sz="2000" dirty="0" smtClean="0"/>
              <a:t>C</a:t>
            </a:r>
            <a:r>
              <a:rPr lang="en-US" dirty="0" smtClean="0"/>
              <a:t>ampus Community</a:t>
            </a:r>
          </a:p>
          <a:p>
            <a:pPr marL="457200" indent="-457200">
              <a:buClr>
                <a:schemeClr val="tx1"/>
              </a:buClr>
              <a:buFont typeface="Wingdings" pitchFamily="2" charset="2"/>
              <a:buChar char="§"/>
            </a:pPr>
            <a:r>
              <a:rPr lang="en-US" sz="2000" dirty="0" smtClean="0"/>
              <a:t>Student Records</a:t>
            </a:r>
          </a:p>
          <a:p>
            <a:pPr marL="914400" lvl="1" indent="-457200">
              <a:buClr>
                <a:schemeClr val="tx1"/>
              </a:buClr>
              <a:buFont typeface="Wingdings" pitchFamily="2" charset="2"/>
              <a:buChar char="§"/>
            </a:pPr>
            <a:r>
              <a:rPr lang="en-US" dirty="0" smtClean="0"/>
              <a:t>Academic Structure</a:t>
            </a:r>
          </a:p>
          <a:p>
            <a:pPr marL="914400" lvl="1" indent="-457200">
              <a:buClr>
                <a:schemeClr val="tx1"/>
              </a:buClr>
              <a:buFont typeface="Wingdings" pitchFamily="2" charset="2"/>
              <a:buChar char="§"/>
            </a:pPr>
            <a:r>
              <a:rPr lang="en-US" dirty="0" smtClean="0"/>
              <a:t>Academic Advisement</a:t>
            </a:r>
          </a:p>
          <a:p>
            <a:pPr marL="457200" indent="-457200">
              <a:buClr>
                <a:schemeClr val="tx1"/>
              </a:buClr>
              <a:buFont typeface="Wingdings" pitchFamily="2" charset="2"/>
              <a:buChar char="§"/>
            </a:pPr>
            <a:r>
              <a:rPr lang="en-US" sz="2000" dirty="0" smtClean="0"/>
              <a:t>Financial Aid</a:t>
            </a:r>
          </a:p>
          <a:p>
            <a:pPr marL="457200" indent="-457200">
              <a:buClr>
                <a:schemeClr val="tx1"/>
              </a:buClr>
              <a:buFont typeface="Wingdings" pitchFamily="2" charset="2"/>
              <a:buChar char="§"/>
            </a:pPr>
            <a:r>
              <a:rPr lang="en-US" sz="2000" dirty="0" smtClean="0"/>
              <a:t>Student Financials</a:t>
            </a:r>
          </a:p>
          <a:p>
            <a:pPr marL="457200" indent="-457200">
              <a:buClr>
                <a:schemeClr val="tx1"/>
              </a:buClr>
              <a:buFont typeface="Wingdings" pitchFamily="2" charset="2"/>
              <a:buChar char="§"/>
            </a:pPr>
            <a:r>
              <a:rPr lang="en-US" sz="2000" dirty="0" smtClean="0"/>
              <a:t>Self-Service </a:t>
            </a:r>
          </a:p>
        </p:txBody>
      </p:sp>
    </p:spTree>
    <p:extLst>
      <p:ext uri="{BB962C8B-B14F-4D97-AF65-F5344CB8AC3E}">
        <p14:creationId xmlns:p14="http://schemas.microsoft.com/office/powerpoint/2010/main" val="217961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3861104" cy="5012297"/>
          </a:xfrm>
        </p:spPr>
        <p:txBody>
          <a:bodyPr/>
          <a:lstStyle/>
          <a:p>
            <a:pPr marL="0" indent="0">
              <a:buNone/>
            </a:pPr>
            <a:r>
              <a:rPr lang="en-US" sz="2000" b="1" dirty="0" smtClean="0"/>
              <a:t>GL Interface:</a:t>
            </a:r>
          </a:p>
          <a:p>
            <a:pPr marL="285750" indent="-285750"/>
            <a:r>
              <a:rPr lang="en-US" sz="2000" dirty="0" smtClean="0"/>
              <a:t>Student </a:t>
            </a:r>
            <a:r>
              <a:rPr lang="en-US" sz="2000" dirty="0"/>
              <a:t>Financial accounting information links to Financial Services through the General Ledger Interface process and the Cashiering Interface </a:t>
            </a:r>
            <a:r>
              <a:rPr lang="en-US" sz="2000" dirty="0" smtClean="0"/>
              <a:t>process</a:t>
            </a:r>
            <a:endParaRPr lang="en-US" sz="2000" dirty="0"/>
          </a:p>
          <a:p>
            <a:pPr marL="285750" indent="-285750"/>
            <a:r>
              <a:rPr lang="en-US" sz="2000" dirty="0"/>
              <a:t>Every student financial transaction </a:t>
            </a:r>
            <a:r>
              <a:rPr lang="en-US" sz="1800" dirty="0"/>
              <a:t>(charges, payments, refunds, waivers, financial aid, etc.) </a:t>
            </a:r>
            <a:r>
              <a:rPr lang="en-US" sz="2000" dirty="0"/>
              <a:t>links to accounting information via an Item </a:t>
            </a:r>
            <a:r>
              <a:rPr lang="en-US" sz="2000" dirty="0" smtClean="0"/>
              <a:t>Type</a:t>
            </a:r>
            <a:endParaRPr lang="en-US" sz="2000" dirty="0"/>
          </a:p>
          <a:p>
            <a:pPr marL="285750" indent="-285750"/>
            <a:r>
              <a:rPr lang="en-US" sz="2000" dirty="0"/>
              <a:t>The next slide shows debit and credit </a:t>
            </a:r>
            <a:r>
              <a:rPr lang="en-US" sz="2000" dirty="0" err="1"/>
              <a:t>chartfield</a:t>
            </a:r>
            <a:r>
              <a:rPr lang="en-US" sz="2000" dirty="0"/>
              <a:t> information on an Item </a:t>
            </a:r>
            <a:r>
              <a:rPr lang="en-US" sz="2000" dirty="0" smtClean="0"/>
              <a:t>Type</a:t>
            </a:r>
            <a:endParaRPr lang="en-US" sz="2000" dirty="0"/>
          </a:p>
        </p:txBody>
      </p:sp>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30</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104" y="1295400"/>
            <a:ext cx="5226049" cy="309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207" y="4390876"/>
            <a:ext cx="5174945" cy="181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534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686800" cy="5088497"/>
          </a:xfrm>
        </p:spPr>
        <p:txBody>
          <a:bodyPr/>
          <a:lstStyle/>
          <a:p>
            <a:pPr marL="0" indent="0">
              <a:buNone/>
            </a:pPr>
            <a:r>
              <a:rPr lang="en-US" sz="2000" b="1" dirty="0" smtClean="0"/>
              <a:t>Student Financials GL Interface:</a:t>
            </a:r>
          </a:p>
          <a:p>
            <a:pPr marL="285750" indent="-285750"/>
            <a:endParaRPr lang="en-US" sz="2000" dirty="0"/>
          </a:p>
          <a:p>
            <a:pPr marL="285750" indent="-285750"/>
            <a:endParaRPr lang="en-US" sz="2000" dirty="0" smtClean="0"/>
          </a:p>
          <a:p>
            <a:pPr marL="285750" indent="-285750"/>
            <a:endParaRPr lang="en-US" sz="2000" dirty="0"/>
          </a:p>
          <a:p>
            <a:pPr marL="285750" indent="-285750"/>
            <a:endParaRPr lang="en-US" sz="2000" dirty="0" smtClean="0"/>
          </a:p>
          <a:p>
            <a:pPr marL="285750" indent="-285750"/>
            <a:endParaRPr lang="en-US" sz="2000" dirty="0"/>
          </a:p>
          <a:p>
            <a:pPr marL="285750" indent="-285750"/>
            <a:endParaRPr lang="en-US" sz="2000" dirty="0" smtClean="0"/>
          </a:p>
          <a:p>
            <a:pPr marL="0" indent="0">
              <a:buNone/>
            </a:pPr>
            <a:endParaRPr lang="en-US" sz="2000" dirty="0" smtClean="0"/>
          </a:p>
          <a:p>
            <a:pPr marL="0" indent="0">
              <a:buNone/>
            </a:pPr>
            <a:endParaRPr lang="en-US" sz="2000" dirty="0" smtClean="0"/>
          </a:p>
          <a:p>
            <a:pPr marL="285750" indent="-285750"/>
            <a:r>
              <a:rPr lang="en-US" sz="2000" dirty="0" smtClean="0"/>
              <a:t>The General Ledger Interface process extracts the Student Financials transaction data at the debit and credit level, and sends it to Financial Services</a:t>
            </a:r>
          </a:p>
          <a:p>
            <a:pPr marL="285750" indent="-285750"/>
            <a:r>
              <a:rPr lang="en-US" sz="2000" dirty="0" smtClean="0"/>
              <a:t>This process is commonly scheduled to run automatically once per day</a:t>
            </a:r>
          </a:p>
          <a:p>
            <a:pPr marL="0" indent="0">
              <a:buNone/>
            </a:pPr>
            <a:endParaRPr lang="en-US" sz="2000" dirty="0"/>
          </a:p>
        </p:txBody>
      </p:sp>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31</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1531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979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686800" cy="5088497"/>
          </a:xfrm>
        </p:spPr>
        <p:txBody>
          <a:bodyPr/>
          <a:lstStyle/>
          <a:p>
            <a:pPr marL="0" indent="0">
              <a:buNone/>
            </a:pPr>
            <a:r>
              <a:rPr lang="en-US" sz="2000" b="1" dirty="0" smtClean="0"/>
              <a:t>Cashiering GL Interface</a:t>
            </a:r>
          </a:p>
          <a:p>
            <a:pPr marL="0" indent="0">
              <a:buNone/>
            </a:pPr>
            <a:endParaRPr lang="en-US" sz="2000" dirty="0" smtClean="0"/>
          </a:p>
          <a:p>
            <a:pPr marL="285750" indent="-285750"/>
            <a:endParaRPr lang="en-US" sz="2000" dirty="0"/>
          </a:p>
          <a:p>
            <a:pPr marL="285750" indent="-285750"/>
            <a:endParaRPr lang="en-US" sz="2000" dirty="0" smtClean="0"/>
          </a:p>
          <a:p>
            <a:pPr marL="285750" indent="-285750"/>
            <a:endParaRPr lang="en-US" sz="2000" dirty="0"/>
          </a:p>
          <a:p>
            <a:pPr marL="285750" indent="-285750"/>
            <a:endParaRPr lang="en-US" sz="2000" dirty="0" smtClean="0"/>
          </a:p>
          <a:p>
            <a:pPr marL="285750" indent="-285750"/>
            <a:endParaRPr lang="en-US" sz="2000" dirty="0"/>
          </a:p>
          <a:p>
            <a:pPr marL="285750" indent="-285750"/>
            <a:endParaRPr lang="en-US" sz="2000" dirty="0" smtClean="0"/>
          </a:p>
          <a:p>
            <a:pPr marL="285750" indent="-285750"/>
            <a:endParaRPr lang="en-US" sz="2000" dirty="0"/>
          </a:p>
          <a:p>
            <a:pPr marL="285750" indent="-285750"/>
            <a:endParaRPr lang="en-US" sz="2000" dirty="0" smtClean="0"/>
          </a:p>
          <a:p>
            <a:pPr marL="285750" indent="-285750"/>
            <a:r>
              <a:rPr lang="en-US" sz="2000" dirty="0" smtClean="0"/>
              <a:t>The </a:t>
            </a:r>
            <a:r>
              <a:rPr lang="en-US" sz="2000" dirty="0"/>
              <a:t>Cashiering GL Interface process runs separately from the main GL Interface. Its primary function is to send cashiering overages/shortages to the GL after the cash drawer has been counted</a:t>
            </a:r>
          </a:p>
          <a:p>
            <a:pPr marL="0" indent="0">
              <a:buNone/>
            </a:pPr>
            <a:endParaRPr lang="en-US" sz="2000" dirty="0"/>
          </a:p>
        </p:txBody>
      </p:sp>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32</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1722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376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686800" cy="7772400"/>
          </a:xfrm>
        </p:spPr>
        <p:txBody>
          <a:bodyPr/>
          <a:lstStyle/>
          <a:p>
            <a:pPr marL="0" indent="0">
              <a:buNone/>
            </a:pPr>
            <a:r>
              <a:rPr lang="en-US" sz="2800" b="1" dirty="0" smtClean="0"/>
              <a:t>Key Concepts:</a:t>
            </a:r>
          </a:p>
          <a:p>
            <a:pPr lvl="1">
              <a:buFont typeface="Wingdings" pitchFamily="2" charset="2"/>
              <a:buChar char="ü"/>
            </a:pPr>
            <a:r>
              <a:rPr lang="en-US" sz="2400" dirty="0" smtClean="0"/>
              <a:t>Academic Institution</a:t>
            </a:r>
          </a:p>
          <a:p>
            <a:pPr lvl="1">
              <a:buFont typeface="Wingdings" pitchFamily="2" charset="2"/>
              <a:buChar char="ü"/>
            </a:pPr>
            <a:r>
              <a:rPr lang="en-US" sz="2400" dirty="0" smtClean="0"/>
              <a:t>Academic Organization/Business Unit</a:t>
            </a:r>
          </a:p>
          <a:p>
            <a:pPr marL="0" indent="0">
              <a:buNone/>
            </a:pPr>
            <a:endParaRPr lang="en-US" sz="800" dirty="0" smtClean="0"/>
          </a:p>
          <a:p>
            <a:pPr marL="0" indent="0">
              <a:buNone/>
            </a:pPr>
            <a:r>
              <a:rPr lang="en-US" sz="2800" b="1" dirty="0"/>
              <a:t>Integration:</a:t>
            </a:r>
          </a:p>
          <a:p>
            <a:pPr>
              <a:buFont typeface="Wingdings" pitchFamily="2" charset="2"/>
              <a:buChar char="§"/>
            </a:pPr>
            <a:r>
              <a:rPr lang="en-US" sz="2400" dirty="0"/>
              <a:t>CS Academic Organization</a:t>
            </a:r>
            <a:r>
              <a:rPr lang="en-US" sz="2400" dirty="0" smtClean="0"/>
              <a:t> ↔ HCM Department</a:t>
            </a:r>
            <a:endParaRPr lang="en-US" sz="2400" dirty="0"/>
          </a:p>
          <a:p>
            <a:pPr>
              <a:buFont typeface="Wingdings" pitchFamily="2" charset="2"/>
              <a:buChar char="§"/>
            </a:pPr>
            <a:r>
              <a:rPr lang="en-US" sz="2400" dirty="0"/>
              <a:t>CS Academic Organization </a:t>
            </a:r>
            <a:r>
              <a:rPr lang="en-US" sz="2400" dirty="0" smtClean="0"/>
              <a:t>↔ FM </a:t>
            </a:r>
            <a:r>
              <a:rPr lang="en-US" sz="2400" dirty="0"/>
              <a:t>Department</a:t>
            </a:r>
          </a:p>
          <a:p>
            <a:pPr marL="0" indent="0">
              <a:buNone/>
            </a:pPr>
            <a:endParaRPr lang="en-US" sz="800" dirty="0" smtClean="0"/>
          </a:p>
          <a:p>
            <a:pPr marL="0" indent="0">
              <a:buNone/>
            </a:pPr>
            <a:r>
              <a:rPr lang="en-US" sz="2800" b="1" dirty="0"/>
              <a:t>Integration Point with H</a:t>
            </a:r>
            <a:r>
              <a:rPr lang="en-US" sz="2800" b="1" dirty="0" smtClean="0"/>
              <a:t>CM</a:t>
            </a:r>
            <a:r>
              <a:rPr lang="en-US" sz="2800" b="1" dirty="0"/>
              <a:t>:</a:t>
            </a:r>
          </a:p>
          <a:p>
            <a:pPr marL="0" indent="0">
              <a:buNone/>
            </a:pPr>
            <a:r>
              <a:rPr lang="en-US" sz="2400" dirty="0" smtClean="0"/>
              <a:t>	∞ Faculty Workload</a:t>
            </a:r>
            <a:r>
              <a:rPr lang="en-US" sz="2400" dirty="0"/>
              <a:t>	 </a:t>
            </a:r>
            <a:r>
              <a:rPr lang="en-US" sz="2400" dirty="0" smtClean="0"/>
              <a:t>	∞ </a:t>
            </a:r>
            <a:r>
              <a:rPr lang="en-US" sz="2400" dirty="0" err="1" smtClean="0"/>
              <a:t>EmplID</a:t>
            </a:r>
            <a:endParaRPr lang="en-US" sz="2400" dirty="0"/>
          </a:p>
          <a:p>
            <a:pPr marL="0" indent="0">
              <a:buNone/>
            </a:pPr>
            <a:endParaRPr lang="en-US" sz="800" dirty="0" smtClean="0"/>
          </a:p>
          <a:p>
            <a:pPr marL="0" indent="0">
              <a:buNone/>
            </a:pPr>
            <a:r>
              <a:rPr lang="en-US" sz="2800" b="1" dirty="0" smtClean="0"/>
              <a:t>Integration Point with FSCM:</a:t>
            </a:r>
          </a:p>
          <a:p>
            <a:pPr marL="0" indent="0">
              <a:buNone/>
            </a:pPr>
            <a:r>
              <a:rPr lang="en-US" sz="2400" dirty="0" smtClean="0"/>
              <a:t>∞ </a:t>
            </a:r>
            <a:r>
              <a:rPr lang="en-US" sz="2400" dirty="0"/>
              <a:t>GL Interface	 ∞ Cashiering	 ∞ AP </a:t>
            </a:r>
            <a:r>
              <a:rPr lang="en-US" sz="2400" dirty="0" smtClean="0"/>
              <a:t>Refunds</a:t>
            </a:r>
          </a:p>
          <a:p>
            <a:pPr marL="0" indent="0">
              <a:buNone/>
            </a:pPr>
            <a:endParaRPr lang="en-US" sz="2800" dirty="0" smtClean="0"/>
          </a:p>
        </p:txBody>
      </p:sp>
      <p:sp>
        <p:nvSpPr>
          <p:cNvPr id="3" name="Title 2"/>
          <p:cNvSpPr>
            <a:spLocks noGrp="1"/>
          </p:cNvSpPr>
          <p:nvPr>
            <p:ph type="title"/>
          </p:nvPr>
        </p:nvSpPr>
        <p:spPr/>
        <p:txBody>
          <a:bodyPr/>
          <a:lstStyle/>
          <a:p>
            <a:r>
              <a:rPr lang="en-US" sz="4400" dirty="0" smtClean="0"/>
              <a:t>Campus Solutions</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33</a:t>
            </a:fld>
            <a:endParaRPr lang="en-US"/>
          </a:p>
        </p:txBody>
      </p:sp>
    </p:spTree>
    <p:extLst>
      <p:ext uri="{BB962C8B-B14F-4D97-AF65-F5344CB8AC3E}">
        <p14:creationId xmlns:p14="http://schemas.microsoft.com/office/powerpoint/2010/main" val="1923073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400" dirty="0" smtClean="0"/>
              <a:t>Financial Management</a:t>
            </a:r>
            <a:endParaRPr lang="en-US" sz="4400" dirty="0"/>
          </a:p>
        </p:txBody>
      </p:sp>
      <p:sp>
        <p:nvSpPr>
          <p:cNvPr id="5" name="Text Placeholder 4"/>
          <p:cNvSpPr>
            <a:spLocks noGrp="1"/>
          </p:cNvSpPr>
          <p:nvPr>
            <p:ph type="body" idx="1"/>
          </p:nvPr>
        </p:nvSpPr>
        <p:spPr>
          <a:xfrm>
            <a:off x="457200" y="2179638"/>
            <a:ext cx="4040188" cy="639762"/>
          </a:xfrm>
        </p:spPr>
        <p:txBody>
          <a:bodyPr/>
          <a:lstStyle/>
          <a:p>
            <a:r>
              <a:rPr lang="en-US" dirty="0"/>
              <a:t>From GL to </a:t>
            </a:r>
            <a:r>
              <a:rPr lang="en-US" dirty="0" smtClean="0"/>
              <a:t>HCM</a:t>
            </a:r>
            <a:endParaRPr lang="en-US" dirty="0"/>
          </a:p>
        </p:txBody>
      </p:sp>
      <p:sp>
        <p:nvSpPr>
          <p:cNvPr id="6" name="Content Placeholder 5"/>
          <p:cNvSpPr>
            <a:spLocks noGrp="1"/>
          </p:cNvSpPr>
          <p:nvPr>
            <p:ph sz="half" idx="2"/>
          </p:nvPr>
        </p:nvSpPr>
        <p:spPr>
          <a:xfrm>
            <a:off x="457200" y="2819400"/>
            <a:ext cx="4040188" cy="2473325"/>
          </a:xfrm>
        </p:spPr>
        <p:txBody>
          <a:bodyPr/>
          <a:lstStyle/>
          <a:p>
            <a:pPr lvl="1"/>
            <a:r>
              <a:rPr lang="en-US" dirty="0"/>
              <a:t>Ledger Definitions</a:t>
            </a:r>
          </a:p>
          <a:p>
            <a:pPr lvl="1"/>
            <a:r>
              <a:rPr lang="en-US" dirty="0"/>
              <a:t>Calendars</a:t>
            </a:r>
          </a:p>
          <a:p>
            <a:pPr lvl="1"/>
            <a:r>
              <a:rPr lang="en-US" dirty="0"/>
              <a:t>Journal Templates</a:t>
            </a:r>
          </a:p>
          <a:p>
            <a:pPr lvl="1"/>
            <a:r>
              <a:rPr lang="en-US" dirty="0" err="1"/>
              <a:t>Chartfields</a:t>
            </a:r>
            <a:endParaRPr lang="en-US" dirty="0"/>
          </a:p>
          <a:p>
            <a:pPr lvl="1"/>
            <a:r>
              <a:rPr lang="en-US" dirty="0"/>
              <a:t>Combination Edits</a:t>
            </a:r>
          </a:p>
          <a:p>
            <a:pPr lvl="1"/>
            <a:r>
              <a:rPr lang="en-US" dirty="0" err="1" smtClean="0"/>
              <a:t>SpeedTypes</a:t>
            </a:r>
            <a:endParaRPr lang="en-US" dirty="0"/>
          </a:p>
        </p:txBody>
      </p:sp>
      <p:sp>
        <p:nvSpPr>
          <p:cNvPr id="7" name="Text Placeholder 6"/>
          <p:cNvSpPr>
            <a:spLocks noGrp="1"/>
          </p:cNvSpPr>
          <p:nvPr>
            <p:ph type="body" sz="quarter" idx="3"/>
          </p:nvPr>
        </p:nvSpPr>
        <p:spPr>
          <a:xfrm>
            <a:off x="4645025" y="2179638"/>
            <a:ext cx="4041775" cy="639762"/>
          </a:xfrm>
        </p:spPr>
        <p:txBody>
          <a:bodyPr/>
          <a:lstStyle/>
          <a:p>
            <a:r>
              <a:rPr lang="en-US" dirty="0"/>
              <a:t>From HCM to </a:t>
            </a:r>
            <a:r>
              <a:rPr lang="en-US" dirty="0" smtClean="0"/>
              <a:t>GL</a:t>
            </a:r>
            <a:endParaRPr lang="en-US" dirty="0"/>
          </a:p>
        </p:txBody>
      </p:sp>
      <p:sp>
        <p:nvSpPr>
          <p:cNvPr id="8" name="Content Placeholder 7"/>
          <p:cNvSpPr>
            <a:spLocks noGrp="1"/>
          </p:cNvSpPr>
          <p:nvPr>
            <p:ph sz="quarter" idx="4"/>
          </p:nvPr>
        </p:nvSpPr>
        <p:spPr>
          <a:xfrm>
            <a:off x="4645025" y="2819400"/>
            <a:ext cx="4041775" cy="2168525"/>
          </a:xfrm>
        </p:spPr>
        <p:txBody>
          <a:bodyPr/>
          <a:lstStyle/>
          <a:p>
            <a:pPr lvl="1"/>
            <a:r>
              <a:rPr lang="en-US" dirty="0"/>
              <a:t>Payroll Expense Transactions</a:t>
            </a:r>
          </a:p>
          <a:p>
            <a:pPr lvl="1"/>
            <a:r>
              <a:rPr lang="en-US" dirty="0"/>
              <a:t>Payroll Encumbrances</a:t>
            </a:r>
          </a:p>
          <a:p>
            <a:pPr lvl="1"/>
            <a:r>
              <a:rPr lang="en-US" dirty="0"/>
              <a:t>Payroll Encumbrance </a:t>
            </a:r>
            <a:r>
              <a:rPr lang="en-US" dirty="0" smtClean="0"/>
              <a:t>Reversals</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t>34</a:t>
            </a:fld>
            <a:endParaRPr lang="en-US"/>
          </a:p>
        </p:txBody>
      </p:sp>
      <p:sp>
        <p:nvSpPr>
          <p:cNvPr id="9" name="Rectangle 8"/>
          <p:cNvSpPr/>
          <p:nvPr/>
        </p:nvSpPr>
        <p:spPr>
          <a:xfrm>
            <a:off x="1828800" y="1219199"/>
            <a:ext cx="5410200" cy="646331"/>
          </a:xfrm>
          <a:prstGeom prst="rect">
            <a:avLst/>
          </a:prstGeom>
        </p:spPr>
        <p:txBody>
          <a:bodyPr wrap="square">
            <a:spAutoFit/>
          </a:bodyPr>
          <a:lstStyle/>
          <a:p>
            <a:pPr algn="ctr"/>
            <a:r>
              <a:rPr lang="en-US" sz="3600" dirty="0"/>
              <a:t>GL - HCM Integrations</a:t>
            </a:r>
          </a:p>
        </p:txBody>
      </p:sp>
      <p:sp>
        <p:nvSpPr>
          <p:cNvPr id="10" name="Slide Number Placeholder 3"/>
          <p:cNvSpPr txBox="1">
            <a:spLocks/>
          </p:cNvSpPr>
          <p:nvPr/>
        </p:nvSpPr>
        <p:spPr>
          <a:xfrm>
            <a:off x="3429000" y="6324600"/>
            <a:ext cx="12192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fld id="{36E1A458-F34A-4426-820C-5767D69C6D10}" type="slidenum">
              <a:rPr lang="en-US" sz="1200" smtClean="0">
                <a:solidFill>
                  <a:schemeClr val="bg1">
                    <a:lumMod val="65000"/>
                  </a:schemeClr>
                </a:solidFill>
              </a:rPr>
              <a:pPr algn="r"/>
              <a:t>34</a:t>
            </a:fld>
            <a:endParaRPr lang="en-US" sz="1200" dirty="0">
              <a:solidFill>
                <a:schemeClr val="bg1">
                  <a:lumMod val="65000"/>
                </a:schemeClr>
              </a:solidFill>
            </a:endParaRPr>
          </a:p>
        </p:txBody>
      </p:sp>
    </p:spTree>
    <p:extLst>
      <p:ext uri="{BB962C8B-B14F-4D97-AF65-F5344CB8AC3E}">
        <p14:creationId xmlns:p14="http://schemas.microsoft.com/office/powerpoint/2010/main" val="1459600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400" dirty="0" smtClean="0"/>
              <a:t>Financial Management</a:t>
            </a:r>
            <a:endParaRPr lang="en-US" sz="4400" dirty="0"/>
          </a:p>
        </p:txBody>
      </p:sp>
      <p:sp>
        <p:nvSpPr>
          <p:cNvPr id="5" name="Text Placeholder 4"/>
          <p:cNvSpPr>
            <a:spLocks noGrp="1"/>
          </p:cNvSpPr>
          <p:nvPr>
            <p:ph type="body" idx="1"/>
          </p:nvPr>
        </p:nvSpPr>
        <p:spPr>
          <a:xfrm>
            <a:off x="457200" y="2179638"/>
            <a:ext cx="4040188" cy="639762"/>
          </a:xfrm>
        </p:spPr>
        <p:txBody>
          <a:bodyPr/>
          <a:lstStyle/>
          <a:p>
            <a:r>
              <a:rPr lang="en-US" dirty="0"/>
              <a:t>From GL to Campus</a:t>
            </a:r>
          </a:p>
        </p:txBody>
      </p:sp>
      <p:sp>
        <p:nvSpPr>
          <p:cNvPr id="6" name="Content Placeholder 5"/>
          <p:cNvSpPr>
            <a:spLocks noGrp="1"/>
          </p:cNvSpPr>
          <p:nvPr>
            <p:ph sz="half" idx="2"/>
          </p:nvPr>
        </p:nvSpPr>
        <p:spPr>
          <a:xfrm>
            <a:off x="457200" y="2819400"/>
            <a:ext cx="4040188" cy="2473325"/>
          </a:xfrm>
        </p:spPr>
        <p:txBody>
          <a:bodyPr/>
          <a:lstStyle/>
          <a:p>
            <a:pPr lvl="1"/>
            <a:r>
              <a:rPr lang="en-US" dirty="0"/>
              <a:t>Ledger Definitions</a:t>
            </a:r>
          </a:p>
          <a:p>
            <a:pPr lvl="1"/>
            <a:r>
              <a:rPr lang="en-US" dirty="0"/>
              <a:t>Calendars</a:t>
            </a:r>
          </a:p>
          <a:p>
            <a:pPr lvl="1"/>
            <a:r>
              <a:rPr lang="en-US" dirty="0"/>
              <a:t>Journal Templates</a:t>
            </a:r>
          </a:p>
          <a:p>
            <a:pPr lvl="1"/>
            <a:r>
              <a:rPr lang="en-US" dirty="0" err="1"/>
              <a:t>Chartfields</a:t>
            </a:r>
            <a:endParaRPr lang="en-US" dirty="0"/>
          </a:p>
          <a:p>
            <a:pPr lvl="1"/>
            <a:r>
              <a:rPr lang="en-US" dirty="0"/>
              <a:t>Combination Edits</a:t>
            </a:r>
          </a:p>
          <a:p>
            <a:pPr lvl="1"/>
            <a:r>
              <a:rPr lang="en-US" dirty="0" err="1"/>
              <a:t>SpeedTypes</a:t>
            </a:r>
            <a:endParaRPr lang="en-US" dirty="0"/>
          </a:p>
        </p:txBody>
      </p:sp>
      <p:sp>
        <p:nvSpPr>
          <p:cNvPr id="7" name="Text Placeholder 6"/>
          <p:cNvSpPr>
            <a:spLocks noGrp="1"/>
          </p:cNvSpPr>
          <p:nvPr>
            <p:ph type="body" sz="quarter" idx="3"/>
          </p:nvPr>
        </p:nvSpPr>
        <p:spPr>
          <a:xfrm>
            <a:off x="4645025" y="2179638"/>
            <a:ext cx="4041775" cy="639762"/>
          </a:xfrm>
        </p:spPr>
        <p:txBody>
          <a:bodyPr/>
          <a:lstStyle/>
          <a:p>
            <a:r>
              <a:rPr lang="en-US" dirty="0"/>
              <a:t>From Campus to GL</a:t>
            </a:r>
          </a:p>
        </p:txBody>
      </p:sp>
      <p:sp>
        <p:nvSpPr>
          <p:cNvPr id="8" name="Content Placeholder 7"/>
          <p:cNvSpPr>
            <a:spLocks noGrp="1"/>
          </p:cNvSpPr>
          <p:nvPr>
            <p:ph sz="quarter" idx="4"/>
          </p:nvPr>
        </p:nvSpPr>
        <p:spPr>
          <a:xfrm>
            <a:off x="4645025" y="2819400"/>
            <a:ext cx="4041775" cy="2168525"/>
          </a:xfrm>
        </p:spPr>
        <p:txBody>
          <a:bodyPr/>
          <a:lstStyle/>
          <a:p>
            <a:pPr lvl="1"/>
            <a:r>
              <a:rPr lang="en-US" dirty="0"/>
              <a:t>Student Financials Transactions</a:t>
            </a:r>
          </a:p>
          <a:p>
            <a:pPr lvl="1"/>
            <a:r>
              <a:rPr lang="en-US" dirty="0"/>
              <a:t>Cashier Transactions</a:t>
            </a:r>
          </a:p>
        </p:txBody>
      </p:sp>
      <p:sp>
        <p:nvSpPr>
          <p:cNvPr id="4" name="Slide Number Placeholder 3"/>
          <p:cNvSpPr>
            <a:spLocks noGrp="1"/>
          </p:cNvSpPr>
          <p:nvPr>
            <p:ph type="sldNum" sz="quarter" idx="12"/>
          </p:nvPr>
        </p:nvSpPr>
        <p:spPr/>
        <p:txBody>
          <a:bodyPr/>
          <a:lstStyle/>
          <a:p>
            <a:fld id="{36E1A458-F34A-4426-820C-5767D69C6D10}" type="slidenum">
              <a:rPr lang="en-US" smtClean="0"/>
              <a:t>35</a:t>
            </a:fld>
            <a:endParaRPr lang="en-US"/>
          </a:p>
        </p:txBody>
      </p:sp>
      <p:sp>
        <p:nvSpPr>
          <p:cNvPr id="9" name="Rectangle 8"/>
          <p:cNvSpPr/>
          <p:nvPr/>
        </p:nvSpPr>
        <p:spPr>
          <a:xfrm>
            <a:off x="1828800" y="1219199"/>
            <a:ext cx="5410200" cy="646331"/>
          </a:xfrm>
          <a:prstGeom prst="rect">
            <a:avLst/>
          </a:prstGeom>
        </p:spPr>
        <p:txBody>
          <a:bodyPr wrap="square">
            <a:spAutoFit/>
          </a:bodyPr>
          <a:lstStyle/>
          <a:p>
            <a:pPr algn="ctr"/>
            <a:r>
              <a:rPr lang="en-US" sz="3600" dirty="0"/>
              <a:t>GL - Campus Integrations</a:t>
            </a:r>
          </a:p>
        </p:txBody>
      </p:sp>
      <p:sp>
        <p:nvSpPr>
          <p:cNvPr id="10" name="Slide Number Placeholder 3"/>
          <p:cNvSpPr txBox="1">
            <a:spLocks/>
          </p:cNvSpPr>
          <p:nvPr/>
        </p:nvSpPr>
        <p:spPr>
          <a:xfrm>
            <a:off x="3429000" y="6324600"/>
            <a:ext cx="12192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fld id="{36E1A458-F34A-4426-820C-5767D69C6D10}" type="slidenum">
              <a:rPr lang="en-US" sz="1200" smtClean="0">
                <a:solidFill>
                  <a:schemeClr val="bg1">
                    <a:lumMod val="65000"/>
                  </a:schemeClr>
                </a:solidFill>
              </a:rPr>
              <a:pPr algn="r"/>
              <a:t>35</a:t>
            </a:fld>
            <a:endParaRPr lang="en-US" sz="1200" dirty="0">
              <a:solidFill>
                <a:schemeClr val="bg1">
                  <a:lumMod val="65000"/>
                </a:schemeClr>
              </a:solidFill>
            </a:endParaRPr>
          </a:p>
        </p:txBody>
      </p:sp>
    </p:spTree>
    <p:extLst>
      <p:ext uri="{BB962C8B-B14F-4D97-AF65-F5344CB8AC3E}">
        <p14:creationId xmlns:p14="http://schemas.microsoft.com/office/powerpoint/2010/main" val="1444251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400" dirty="0" smtClean="0"/>
              <a:t>Financial Management</a:t>
            </a:r>
            <a:endParaRPr lang="en-US" sz="4400" dirty="0"/>
          </a:p>
        </p:txBody>
      </p:sp>
      <p:sp>
        <p:nvSpPr>
          <p:cNvPr id="5" name="Text Placeholder 4"/>
          <p:cNvSpPr>
            <a:spLocks noGrp="1"/>
          </p:cNvSpPr>
          <p:nvPr>
            <p:ph type="body" idx="1"/>
          </p:nvPr>
        </p:nvSpPr>
        <p:spPr>
          <a:xfrm>
            <a:off x="457200" y="2179638"/>
            <a:ext cx="4040188" cy="639762"/>
          </a:xfrm>
        </p:spPr>
        <p:txBody>
          <a:bodyPr/>
          <a:lstStyle/>
          <a:p>
            <a:r>
              <a:rPr lang="en-US" dirty="0"/>
              <a:t>GL to Hyperion Budgeting</a:t>
            </a:r>
          </a:p>
        </p:txBody>
      </p:sp>
      <p:sp>
        <p:nvSpPr>
          <p:cNvPr id="6" name="Content Placeholder 5"/>
          <p:cNvSpPr>
            <a:spLocks noGrp="1"/>
          </p:cNvSpPr>
          <p:nvPr>
            <p:ph sz="half" idx="2"/>
          </p:nvPr>
        </p:nvSpPr>
        <p:spPr>
          <a:xfrm>
            <a:off x="457200" y="2819400"/>
            <a:ext cx="4040188" cy="2473325"/>
          </a:xfrm>
        </p:spPr>
        <p:txBody>
          <a:bodyPr/>
          <a:lstStyle/>
          <a:p>
            <a:pPr lvl="1"/>
            <a:r>
              <a:rPr lang="en-US" dirty="0"/>
              <a:t>Budget Definitions</a:t>
            </a:r>
          </a:p>
          <a:p>
            <a:pPr lvl="1"/>
            <a:r>
              <a:rPr lang="en-US" dirty="0"/>
              <a:t>Calendars</a:t>
            </a:r>
          </a:p>
          <a:p>
            <a:pPr lvl="1"/>
            <a:r>
              <a:rPr lang="en-US" dirty="0" err="1"/>
              <a:t>Chartfields</a:t>
            </a:r>
            <a:endParaRPr lang="en-US" dirty="0"/>
          </a:p>
          <a:p>
            <a:pPr lvl="1"/>
            <a:r>
              <a:rPr lang="en-US" dirty="0"/>
              <a:t>GL Journal Transactions</a:t>
            </a:r>
          </a:p>
          <a:p>
            <a:pPr lvl="1"/>
            <a:r>
              <a:rPr lang="en-US" dirty="0"/>
              <a:t>Historical Leger Balances</a:t>
            </a:r>
          </a:p>
        </p:txBody>
      </p:sp>
      <p:sp>
        <p:nvSpPr>
          <p:cNvPr id="7" name="Text Placeholder 6"/>
          <p:cNvSpPr>
            <a:spLocks noGrp="1"/>
          </p:cNvSpPr>
          <p:nvPr>
            <p:ph type="body" sz="quarter" idx="3"/>
          </p:nvPr>
        </p:nvSpPr>
        <p:spPr>
          <a:xfrm>
            <a:off x="4645025" y="2179638"/>
            <a:ext cx="4041775" cy="639762"/>
          </a:xfrm>
        </p:spPr>
        <p:txBody>
          <a:bodyPr/>
          <a:lstStyle/>
          <a:p>
            <a:r>
              <a:rPr lang="en-US" dirty="0"/>
              <a:t>Hyperion Budgeting to GL</a:t>
            </a:r>
          </a:p>
        </p:txBody>
      </p:sp>
      <p:sp>
        <p:nvSpPr>
          <p:cNvPr id="8" name="Content Placeholder 7"/>
          <p:cNvSpPr>
            <a:spLocks noGrp="1"/>
          </p:cNvSpPr>
          <p:nvPr>
            <p:ph sz="quarter" idx="4"/>
          </p:nvPr>
        </p:nvSpPr>
        <p:spPr>
          <a:xfrm>
            <a:off x="4645025" y="2819400"/>
            <a:ext cx="4041775" cy="2168525"/>
          </a:xfrm>
        </p:spPr>
        <p:txBody>
          <a:bodyPr/>
          <a:lstStyle/>
          <a:p>
            <a:pPr lvl="1"/>
            <a:r>
              <a:rPr lang="en-US" dirty="0"/>
              <a:t>Operating Budgets</a:t>
            </a:r>
          </a:p>
          <a:p>
            <a:pPr lvl="1"/>
            <a:r>
              <a:rPr lang="en-US" dirty="0"/>
              <a:t>Operating Budget Adjustments</a:t>
            </a:r>
          </a:p>
        </p:txBody>
      </p:sp>
      <p:sp>
        <p:nvSpPr>
          <p:cNvPr id="4" name="Slide Number Placeholder 3"/>
          <p:cNvSpPr>
            <a:spLocks noGrp="1"/>
          </p:cNvSpPr>
          <p:nvPr>
            <p:ph type="sldNum" sz="quarter" idx="12"/>
          </p:nvPr>
        </p:nvSpPr>
        <p:spPr/>
        <p:txBody>
          <a:bodyPr/>
          <a:lstStyle/>
          <a:p>
            <a:fld id="{36E1A458-F34A-4426-820C-5767D69C6D10}" type="slidenum">
              <a:rPr lang="en-US" smtClean="0"/>
              <a:t>36</a:t>
            </a:fld>
            <a:endParaRPr lang="en-US"/>
          </a:p>
        </p:txBody>
      </p:sp>
      <p:sp>
        <p:nvSpPr>
          <p:cNvPr id="9" name="Rectangle 8"/>
          <p:cNvSpPr/>
          <p:nvPr/>
        </p:nvSpPr>
        <p:spPr>
          <a:xfrm>
            <a:off x="1447800" y="1219199"/>
            <a:ext cx="6172200" cy="646331"/>
          </a:xfrm>
          <a:prstGeom prst="rect">
            <a:avLst/>
          </a:prstGeom>
        </p:spPr>
        <p:txBody>
          <a:bodyPr wrap="square">
            <a:spAutoFit/>
          </a:bodyPr>
          <a:lstStyle/>
          <a:p>
            <a:pPr algn="ctr"/>
            <a:r>
              <a:rPr lang="en-US" sz="3600" dirty="0"/>
              <a:t>GL – Budgeting Integrations</a:t>
            </a:r>
          </a:p>
        </p:txBody>
      </p:sp>
      <p:sp>
        <p:nvSpPr>
          <p:cNvPr id="10" name="Slide Number Placeholder 3"/>
          <p:cNvSpPr txBox="1">
            <a:spLocks/>
          </p:cNvSpPr>
          <p:nvPr/>
        </p:nvSpPr>
        <p:spPr>
          <a:xfrm>
            <a:off x="3429000" y="6324600"/>
            <a:ext cx="12192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fld id="{36E1A458-F34A-4426-820C-5767D69C6D10}" type="slidenum">
              <a:rPr lang="en-US" sz="1200" smtClean="0">
                <a:solidFill>
                  <a:schemeClr val="bg1">
                    <a:lumMod val="65000"/>
                  </a:schemeClr>
                </a:solidFill>
              </a:rPr>
              <a:pPr algn="r"/>
              <a:t>36</a:t>
            </a:fld>
            <a:endParaRPr lang="en-US" sz="1200" dirty="0">
              <a:solidFill>
                <a:schemeClr val="bg1">
                  <a:lumMod val="65000"/>
                </a:schemeClr>
              </a:solidFill>
            </a:endParaRPr>
          </a:p>
        </p:txBody>
      </p:sp>
    </p:spTree>
    <p:extLst>
      <p:ext uri="{BB962C8B-B14F-4D97-AF65-F5344CB8AC3E}">
        <p14:creationId xmlns:p14="http://schemas.microsoft.com/office/powerpoint/2010/main" val="861853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667750" cy="5088497"/>
          </a:xfrm>
        </p:spPr>
        <p:txBody>
          <a:bodyPr/>
          <a:lstStyle/>
          <a:p>
            <a:pPr marL="0" indent="0">
              <a:buNone/>
            </a:pPr>
            <a:r>
              <a:rPr lang="en-US" sz="2800" b="1" dirty="0" smtClean="0"/>
              <a:t>Key Concepts:</a:t>
            </a:r>
          </a:p>
          <a:p>
            <a:pPr lvl="1">
              <a:buFont typeface="Wingdings" pitchFamily="2" charset="2"/>
              <a:buChar char="ü"/>
            </a:pPr>
            <a:r>
              <a:rPr lang="en-US" sz="2400" dirty="0" smtClean="0"/>
              <a:t>Business Unit</a:t>
            </a:r>
          </a:p>
          <a:p>
            <a:pPr lvl="1">
              <a:buFont typeface="Wingdings" pitchFamily="2" charset="2"/>
              <a:buChar char="ü"/>
            </a:pPr>
            <a:r>
              <a:rPr lang="en-US" sz="2400" dirty="0" smtClean="0"/>
              <a:t>Departments</a:t>
            </a:r>
          </a:p>
          <a:p>
            <a:pPr marL="0" indent="0">
              <a:buNone/>
            </a:pPr>
            <a:endParaRPr lang="en-US" sz="2400" dirty="0"/>
          </a:p>
          <a:p>
            <a:pPr marL="0" indent="0">
              <a:buNone/>
            </a:pPr>
            <a:r>
              <a:rPr lang="en-US" sz="2800" b="1" dirty="0"/>
              <a:t>Integration:</a:t>
            </a:r>
          </a:p>
          <a:p>
            <a:pPr>
              <a:buFont typeface="Wingdings" pitchFamily="2" charset="2"/>
              <a:buChar char="§"/>
            </a:pPr>
            <a:r>
              <a:rPr lang="en-US" sz="2400" dirty="0" smtClean="0"/>
              <a:t>FSCM </a:t>
            </a:r>
            <a:r>
              <a:rPr lang="en-US" sz="2400" dirty="0"/>
              <a:t>Department ↔ CS Academic Organization</a:t>
            </a:r>
          </a:p>
          <a:p>
            <a:pPr>
              <a:buFont typeface="Wingdings" pitchFamily="2" charset="2"/>
              <a:buChar char="§"/>
            </a:pPr>
            <a:r>
              <a:rPr lang="en-US" sz="2400" dirty="0" smtClean="0"/>
              <a:t>FSCM </a:t>
            </a:r>
            <a:r>
              <a:rPr lang="en-US" sz="2400" dirty="0"/>
              <a:t>Department ↔ </a:t>
            </a:r>
            <a:r>
              <a:rPr lang="en-US" sz="2400" dirty="0" smtClean="0"/>
              <a:t>HCM Department</a:t>
            </a:r>
          </a:p>
          <a:p>
            <a:pPr marL="0" indent="0">
              <a:buNone/>
            </a:pPr>
            <a:endParaRPr lang="en-US" sz="2400" dirty="0"/>
          </a:p>
          <a:p>
            <a:pPr marL="0" indent="0">
              <a:buNone/>
            </a:pPr>
            <a:r>
              <a:rPr lang="en-US" sz="2800" b="1" dirty="0"/>
              <a:t>Integration Point with </a:t>
            </a:r>
            <a:r>
              <a:rPr lang="en-US" sz="2800" b="1" dirty="0" smtClean="0"/>
              <a:t>CS:</a:t>
            </a:r>
            <a:endParaRPr lang="en-US" sz="2800" b="1" dirty="0"/>
          </a:p>
          <a:p>
            <a:pPr marL="0" indent="0">
              <a:buNone/>
            </a:pPr>
            <a:r>
              <a:rPr lang="en-US" sz="2400" dirty="0"/>
              <a:t>∞ GL Interface	 ∞ Cashiering	 ∞ AP </a:t>
            </a:r>
            <a:r>
              <a:rPr lang="en-US" sz="2400" dirty="0" smtClean="0"/>
              <a:t>Refunds</a:t>
            </a:r>
            <a:endParaRPr lang="en-US" sz="2400" dirty="0"/>
          </a:p>
          <a:p>
            <a:pPr marL="0" indent="0">
              <a:buNone/>
            </a:pPr>
            <a:endParaRPr lang="en-US" sz="2800" dirty="0" smtClean="0"/>
          </a:p>
        </p:txBody>
      </p:sp>
      <p:sp>
        <p:nvSpPr>
          <p:cNvPr id="3" name="Title 2"/>
          <p:cNvSpPr>
            <a:spLocks noGrp="1"/>
          </p:cNvSpPr>
          <p:nvPr>
            <p:ph type="title"/>
          </p:nvPr>
        </p:nvSpPr>
        <p:spPr/>
        <p:txBody>
          <a:bodyPr/>
          <a:lstStyle/>
          <a:p>
            <a:r>
              <a:rPr lang="en-US" sz="4400" dirty="0" smtClean="0"/>
              <a:t>Financial Management</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37</a:t>
            </a:fld>
            <a:endParaRPr lang="en-US"/>
          </a:p>
        </p:txBody>
      </p:sp>
    </p:spTree>
    <p:extLst>
      <p:ext uri="{BB962C8B-B14F-4D97-AF65-F5344CB8AC3E}">
        <p14:creationId xmlns:p14="http://schemas.microsoft.com/office/powerpoint/2010/main" val="3124103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240"/>
            <a:ext cx="8915400" cy="670560"/>
          </a:xfrm>
        </p:spPr>
        <p:txBody>
          <a:bodyPr/>
          <a:lstStyle/>
          <a:p>
            <a:r>
              <a:rPr lang="en-US" dirty="0" smtClean="0"/>
              <a:t>Systems </a:t>
            </a:r>
            <a:r>
              <a:rPr lang="en-US" dirty="0"/>
              <a:t>Overview and Integration </a:t>
            </a:r>
            <a:r>
              <a:rPr lang="en-US" dirty="0" smtClean="0"/>
              <a:t>Points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pPr/>
              <a:t>38</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Users\Consultant\AppData\Local\Microsoft\Windows\Temporary Internet Files\Content.Outlook\EVR5AJFV\Overall PeopleSoft Integration Diagram - Bub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068" y="1219200"/>
            <a:ext cx="604396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47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91440"/>
            <a:ext cx="8991600" cy="670560"/>
          </a:xfrm>
        </p:spPr>
        <p:txBody>
          <a:bodyPr/>
          <a:lstStyle/>
          <a:p>
            <a:r>
              <a:rPr lang="en-US" dirty="0"/>
              <a:t>Systems Overview and Integration Points </a:t>
            </a:r>
          </a:p>
        </p:txBody>
      </p:sp>
      <p:sp>
        <p:nvSpPr>
          <p:cNvPr id="4" name="Slide Number Placeholder 3"/>
          <p:cNvSpPr>
            <a:spLocks noGrp="1"/>
          </p:cNvSpPr>
          <p:nvPr>
            <p:ph type="sldNum" sz="quarter" idx="10"/>
          </p:nvPr>
        </p:nvSpPr>
        <p:spPr/>
        <p:txBody>
          <a:bodyPr/>
          <a:lstStyle/>
          <a:p>
            <a:fld id="{36E1A458-F34A-4426-820C-5767D69C6D10}" type="slidenum">
              <a:rPr lang="en-US" smtClean="0"/>
              <a:pPr/>
              <a:t>39</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21" t="15419" r="19691" b="7339"/>
          <a:stretch/>
        </p:blipFill>
        <p:spPr bwMode="auto">
          <a:xfrm>
            <a:off x="1219200" y="1143000"/>
            <a:ext cx="6789682" cy="506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003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Applications List</a:t>
            </a:r>
            <a:endParaRPr lang="en-US" sz="4800" dirty="0"/>
          </a:p>
        </p:txBody>
      </p:sp>
      <p:sp>
        <p:nvSpPr>
          <p:cNvPr id="4" name="Slide Number Placeholder 3"/>
          <p:cNvSpPr>
            <a:spLocks noGrp="1"/>
          </p:cNvSpPr>
          <p:nvPr>
            <p:ph type="sldNum" sz="quarter" idx="10"/>
          </p:nvPr>
        </p:nvSpPr>
        <p:spPr/>
        <p:txBody>
          <a:bodyPr/>
          <a:lstStyle/>
          <a:p>
            <a:fld id="{36E1A458-F34A-4426-820C-5767D69C6D10}" type="slidenum">
              <a:rPr lang="en-US" smtClean="0"/>
              <a:t>4</a:t>
            </a:fld>
            <a:endParaRPr lang="en-US" dirty="0"/>
          </a:p>
        </p:txBody>
      </p:sp>
      <p:sp>
        <p:nvSpPr>
          <p:cNvPr id="7" name="TextBox 42"/>
          <p:cNvSpPr txBox="1">
            <a:spLocks noChangeArrowheads="1"/>
          </p:cNvSpPr>
          <p:nvPr/>
        </p:nvSpPr>
        <p:spPr bwMode="auto">
          <a:xfrm>
            <a:off x="274321" y="1571685"/>
            <a:ext cx="4373879" cy="4524315"/>
          </a:xfrm>
          <a:prstGeom prst="rect">
            <a:avLst/>
          </a:prstGeom>
          <a:noFill/>
          <a:ln w="9525">
            <a:noFill/>
            <a:miter lim="800000"/>
            <a:headEnd/>
            <a:tailEnd/>
          </a:ln>
        </p:spPr>
        <p:txBody>
          <a:bodyPr wrap="square">
            <a:spAutoFit/>
          </a:bodyPr>
          <a:lstStyle/>
          <a:p>
            <a:r>
              <a:rPr lang="en-US" sz="2800" dirty="0">
                <a:solidFill>
                  <a:schemeClr val="accent3">
                    <a:lumMod val="75000"/>
                  </a:schemeClr>
                </a:solidFill>
              </a:rPr>
              <a:t>Financials</a:t>
            </a:r>
          </a:p>
          <a:p>
            <a:pPr marL="457200" indent="-457200">
              <a:buClr>
                <a:schemeClr val="tx1"/>
              </a:buClr>
              <a:buFont typeface="Wingdings" pitchFamily="2" charset="2"/>
              <a:buChar char="§"/>
            </a:pPr>
            <a:r>
              <a:rPr lang="en-US" sz="2000" dirty="0"/>
              <a:t>Core Financials (GL, AP/PO</a:t>
            </a:r>
            <a:r>
              <a:rPr lang="en-US" sz="2000" dirty="0" smtClean="0"/>
              <a:t>)</a:t>
            </a:r>
            <a:endParaRPr lang="en-US" sz="2000" dirty="0"/>
          </a:p>
          <a:p>
            <a:pPr marL="457200" indent="-457200">
              <a:buClr>
                <a:schemeClr val="tx1"/>
              </a:buClr>
              <a:buFont typeface="Wingdings" pitchFamily="2" charset="2"/>
              <a:buChar char="§"/>
            </a:pPr>
            <a:r>
              <a:rPr lang="en-US" sz="2000" dirty="0" smtClean="0"/>
              <a:t>Purchasing</a:t>
            </a:r>
            <a:endParaRPr lang="en-US" sz="2000" dirty="0"/>
          </a:p>
          <a:p>
            <a:pPr marL="457200" indent="-457200">
              <a:buClr>
                <a:schemeClr val="tx1"/>
              </a:buClr>
              <a:buFont typeface="Wingdings" pitchFamily="2" charset="2"/>
              <a:buChar char="§"/>
            </a:pPr>
            <a:r>
              <a:rPr lang="en-US" sz="2000" dirty="0" err="1"/>
              <a:t>eSupplier</a:t>
            </a:r>
            <a:r>
              <a:rPr lang="en-US" sz="2000" dirty="0"/>
              <a:t> </a:t>
            </a:r>
          </a:p>
          <a:p>
            <a:pPr marL="457200" indent="-457200">
              <a:buClr>
                <a:schemeClr val="tx1"/>
              </a:buClr>
              <a:buFont typeface="Wingdings" pitchFamily="2" charset="2"/>
              <a:buChar char="§"/>
            </a:pPr>
            <a:r>
              <a:rPr lang="en-US" sz="2000" dirty="0" err="1" smtClean="0"/>
              <a:t>eProcurement</a:t>
            </a:r>
            <a:r>
              <a:rPr lang="en-US" sz="2000" dirty="0" smtClean="0"/>
              <a:t> </a:t>
            </a:r>
            <a:endParaRPr lang="en-US" sz="2000" dirty="0"/>
          </a:p>
          <a:p>
            <a:pPr marL="457200" indent="-457200">
              <a:buClr>
                <a:schemeClr val="tx1"/>
              </a:buClr>
              <a:buFont typeface="Wingdings" pitchFamily="2" charset="2"/>
              <a:buChar char="§"/>
            </a:pPr>
            <a:r>
              <a:rPr lang="en-US" sz="2000" dirty="0"/>
              <a:t>Strategic </a:t>
            </a:r>
            <a:r>
              <a:rPr lang="en-US" sz="2000" dirty="0" smtClean="0"/>
              <a:t>Sourcing</a:t>
            </a:r>
            <a:endParaRPr lang="en-US" sz="2000" dirty="0"/>
          </a:p>
          <a:p>
            <a:pPr marL="457200" indent="-457200">
              <a:buClr>
                <a:schemeClr val="tx1"/>
              </a:buClr>
              <a:buFont typeface="Wingdings" pitchFamily="2" charset="2"/>
              <a:buChar char="§"/>
            </a:pPr>
            <a:r>
              <a:rPr lang="en-US" sz="2000" dirty="0"/>
              <a:t>Supplier Contracts </a:t>
            </a:r>
            <a:endParaRPr lang="en-US" sz="2000" dirty="0" smtClean="0"/>
          </a:p>
          <a:p>
            <a:pPr marL="457200" indent="-457200">
              <a:buClr>
                <a:schemeClr val="tx1"/>
              </a:buClr>
              <a:buFont typeface="Wingdings" pitchFamily="2" charset="2"/>
              <a:buChar char="§"/>
            </a:pPr>
            <a:r>
              <a:rPr lang="en-US" sz="2000" dirty="0" smtClean="0"/>
              <a:t>Asset Management</a:t>
            </a:r>
            <a:endParaRPr lang="en-US" sz="2000" dirty="0"/>
          </a:p>
          <a:p>
            <a:pPr marL="457200" indent="-457200">
              <a:buClr>
                <a:schemeClr val="tx1"/>
              </a:buClr>
              <a:buFont typeface="Wingdings" pitchFamily="2" charset="2"/>
              <a:buChar char="§"/>
            </a:pPr>
            <a:r>
              <a:rPr lang="en-US" sz="2000" dirty="0"/>
              <a:t>Project </a:t>
            </a:r>
            <a:r>
              <a:rPr lang="en-US" sz="2000" dirty="0" smtClean="0"/>
              <a:t>Costing</a:t>
            </a:r>
            <a:endParaRPr lang="en-US" sz="2000" dirty="0"/>
          </a:p>
          <a:p>
            <a:pPr marL="457200" indent="-457200">
              <a:buClr>
                <a:schemeClr val="tx1"/>
              </a:buClr>
              <a:buFont typeface="Wingdings" pitchFamily="2" charset="2"/>
              <a:buChar char="§"/>
            </a:pPr>
            <a:r>
              <a:rPr lang="en-US" sz="2000" dirty="0"/>
              <a:t>Contracts </a:t>
            </a:r>
          </a:p>
          <a:p>
            <a:pPr marL="457200" indent="-457200">
              <a:buClr>
                <a:schemeClr val="tx1"/>
              </a:buClr>
              <a:buFont typeface="Wingdings" pitchFamily="2" charset="2"/>
              <a:buChar char="§"/>
            </a:pPr>
            <a:r>
              <a:rPr lang="en-US" sz="2000" dirty="0"/>
              <a:t>Grants </a:t>
            </a:r>
          </a:p>
          <a:p>
            <a:pPr marL="457200" indent="-457200">
              <a:buClr>
                <a:schemeClr val="tx1"/>
              </a:buClr>
              <a:buFont typeface="Wingdings" pitchFamily="2" charset="2"/>
              <a:buChar char="§"/>
            </a:pPr>
            <a:r>
              <a:rPr lang="en-US" sz="2000" dirty="0"/>
              <a:t>Expenses </a:t>
            </a:r>
          </a:p>
          <a:p>
            <a:pPr marL="457200" indent="-457200">
              <a:buClr>
                <a:schemeClr val="tx1"/>
              </a:buClr>
              <a:buFont typeface="Wingdings" pitchFamily="2" charset="2"/>
              <a:buChar char="§"/>
            </a:pPr>
            <a:r>
              <a:rPr lang="en-US" sz="2000" dirty="0"/>
              <a:t>Treasury </a:t>
            </a:r>
          </a:p>
          <a:p>
            <a:pPr marL="457200" indent="-457200">
              <a:buClr>
                <a:schemeClr val="tx1"/>
              </a:buClr>
              <a:buFont typeface="Wingdings" pitchFamily="2" charset="2"/>
              <a:buChar char="§"/>
            </a:pPr>
            <a:r>
              <a:rPr lang="en-US" sz="2000" dirty="0" err="1" smtClean="0"/>
              <a:t>eSettlements</a:t>
            </a:r>
            <a:endParaRPr lang="en-US" sz="1600" dirty="0"/>
          </a:p>
        </p:txBody>
      </p:sp>
      <p:sp>
        <p:nvSpPr>
          <p:cNvPr id="5" name="TextBox 42"/>
          <p:cNvSpPr txBox="1">
            <a:spLocks noChangeArrowheads="1"/>
          </p:cNvSpPr>
          <p:nvPr/>
        </p:nvSpPr>
        <p:spPr bwMode="auto">
          <a:xfrm>
            <a:off x="4632434" y="1571685"/>
            <a:ext cx="4381500" cy="2339102"/>
          </a:xfrm>
          <a:prstGeom prst="rect">
            <a:avLst/>
          </a:prstGeom>
          <a:noFill/>
          <a:ln w="9525">
            <a:noFill/>
            <a:miter lim="800000"/>
            <a:headEnd/>
            <a:tailEnd/>
          </a:ln>
        </p:spPr>
        <p:txBody>
          <a:bodyPr wrap="square">
            <a:spAutoFit/>
          </a:bodyPr>
          <a:lstStyle/>
          <a:p>
            <a:r>
              <a:rPr lang="en-US" sz="2600" dirty="0" smtClean="0">
                <a:solidFill>
                  <a:schemeClr val="accent3">
                    <a:lumMod val="75000"/>
                  </a:schemeClr>
                </a:solidFill>
              </a:rPr>
              <a:t>Technology</a:t>
            </a:r>
            <a:endParaRPr lang="en-US" sz="2600" dirty="0">
              <a:solidFill>
                <a:schemeClr val="accent3">
                  <a:lumMod val="75000"/>
                </a:schemeClr>
              </a:solidFill>
            </a:endParaRPr>
          </a:p>
          <a:p>
            <a:pPr marL="342900" lvl="0" indent="-342900">
              <a:buFont typeface="Wingdings" pitchFamily="2" charset="2"/>
              <a:buChar char="§"/>
            </a:pPr>
            <a:r>
              <a:rPr lang="en-US" sz="2000" dirty="0" smtClean="0"/>
              <a:t>Supporting Tools</a:t>
            </a:r>
          </a:p>
          <a:p>
            <a:pPr marL="342900" lvl="0" indent="-342900">
              <a:buFont typeface="Wingdings" pitchFamily="2" charset="2"/>
              <a:buChar char="§"/>
            </a:pPr>
            <a:r>
              <a:rPr lang="en-US" sz="2000" dirty="0" smtClean="0"/>
              <a:t>Oracle </a:t>
            </a:r>
            <a:r>
              <a:rPr lang="en-US" sz="2000" dirty="0"/>
              <a:t>Business Intelligence Application (OBIA)</a:t>
            </a:r>
          </a:p>
          <a:p>
            <a:pPr marL="342900" lvl="0" indent="-342900">
              <a:buFont typeface="Wingdings" pitchFamily="2" charset="2"/>
              <a:buChar char="§"/>
            </a:pPr>
            <a:r>
              <a:rPr lang="en-US" sz="2000" dirty="0"/>
              <a:t>Portal</a:t>
            </a:r>
          </a:p>
          <a:p>
            <a:pPr marL="342900" lvl="0" indent="-342900">
              <a:buFont typeface="Wingdings" pitchFamily="2" charset="2"/>
              <a:buChar char="§"/>
            </a:pPr>
            <a:r>
              <a:rPr lang="en-US" sz="2000" dirty="0" smtClean="0"/>
              <a:t>Security</a:t>
            </a:r>
          </a:p>
          <a:p>
            <a:pPr marL="342900" lvl="0" indent="-342900">
              <a:buFont typeface="Wingdings" pitchFamily="2" charset="2"/>
              <a:buChar char="§"/>
            </a:pPr>
            <a:r>
              <a:rPr lang="en-US" sz="2000" dirty="0" smtClean="0"/>
              <a:t>UPK</a:t>
            </a:r>
            <a:endParaRPr lang="en-US" sz="2000" dirty="0"/>
          </a:p>
        </p:txBody>
      </p:sp>
    </p:spTree>
    <p:extLst>
      <p:ext uri="{BB962C8B-B14F-4D97-AF65-F5344CB8AC3E}">
        <p14:creationId xmlns:p14="http://schemas.microsoft.com/office/powerpoint/2010/main" val="3715100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7010400" cy="5105400"/>
          </a:xfrm>
        </p:spPr>
        <p:txBody>
          <a:bodyPr/>
          <a:lstStyle/>
          <a:p>
            <a:r>
              <a:rPr lang="en-US" sz="2000" b="1" dirty="0" smtClean="0"/>
              <a:t>Company - </a:t>
            </a:r>
            <a:r>
              <a:rPr lang="en-US" sz="2000" dirty="0" smtClean="0"/>
              <a:t>Information </a:t>
            </a:r>
            <a:r>
              <a:rPr lang="en-US" sz="2000" dirty="0"/>
              <a:t>about a single company or multiple companies in your organization, from the corporate address to general ledger accounts, tax information, and payroll processing information. </a:t>
            </a:r>
            <a:endParaRPr lang="en-US" sz="2000" dirty="0" smtClean="0"/>
          </a:p>
          <a:p>
            <a:endParaRPr lang="en-US" sz="2000" b="1" dirty="0" smtClean="0"/>
          </a:p>
          <a:p>
            <a:r>
              <a:rPr lang="en-US" sz="2000" b="1" dirty="0" smtClean="0"/>
              <a:t>Business Unit </a:t>
            </a:r>
            <a:r>
              <a:rPr lang="en-US" sz="2000" dirty="0" smtClean="0"/>
              <a:t>- An </a:t>
            </a:r>
            <a:r>
              <a:rPr lang="en-US" sz="2000" dirty="0"/>
              <a:t>operational subset of an organization. Business units can be independent legal entities, or organizations that need to segregate their financial data for accounting purposes, or operational centers that segregate their operations for management </a:t>
            </a:r>
            <a:r>
              <a:rPr lang="en-US" sz="2000" dirty="0" smtClean="0"/>
              <a:t>purposes.</a:t>
            </a:r>
          </a:p>
          <a:p>
            <a:endParaRPr lang="en-US" sz="2000" dirty="0"/>
          </a:p>
          <a:p>
            <a:r>
              <a:rPr lang="en-US" sz="2000" b="1" dirty="0" smtClean="0"/>
              <a:t>Departments - </a:t>
            </a:r>
            <a:r>
              <a:rPr lang="en-US" sz="2000" dirty="0"/>
              <a:t>Where the person is located, attached and accounted for.  In the HCM Application , a Department is equivalent to a person. </a:t>
            </a:r>
          </a:p>
          <a:p>
            <a:endParaRPr lang="en-US" sz="2000" b="1" dirty="0" smtClean="0"/>
          </a:p>
        </p:txBody>
      </p:sp>
      <p:sp>
        <p:nvSpPr>
          <p:cNvPr id="3" name="Title 2"/>
          <p:cNvSpPr>
            <a:spLocks noGrp="1"/>
          </p:cNvSpPr>
          <p:nvPr>
            <p:ph type="title"/>
          </p:nvPr>
        </p:nvSpPr>
        <p:spPr/>
        <p:txBody>
          <a:bodyPr/>
          <a:lstStyle/>
          <a:p>
            <a:r>
              <a:rPr lang="en-US" sz="4400" dirty="0"/>
              <a:t>Useful Terminology</a:t>
            </a:r>
          </a:p>
        </p:txBody>
      </p:sp>
      <p:sp>
        <p:nvSpPr>
          <p:cNvPr id="4" name="Slide Number Placeholder 3"/>
          <p:cNvSpPr>
            <a:spLocks noGrp="1"/>
          </p:cNvSpPr>
          <p:nvPr>
            <p:ph type="sldNum" sz="quarter" idx="10"/>
          </p:nvPr>
        </p:nvSpPr>
        <p:spPr/>
        <p:txBody>
          <a:bodyPr/>
          <a:lstStyle/>
          <a:p>
            <a:fld id="{36E1A458-F34A-4426-820C-5767D69C6D10}" type="slidenum">
              <a:rPr lang="en-US" smtClean="0"/>
              <a:t>40</a:t>
            </a:fld>
            <a:endParaRPr lang="en-US"/>
          </a:p>
        </p:txBody>
      </p:sp>
      <p:pic>
        <p:nvPicPr>
          <p:cNvPr id="5" name="Picture 1" descr="http://aimdanismanlik.files.wordpress.com/2011/07/p3_fig1_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76750"/>
            <a:ext cx="1971453"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46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7010400" cy="4953000"/>
          </a:xfrm>
        </p:spPr>
        <p:txBody>
          <a:bodyPr/>
          <a:lstStyle/>
          <a:p>
            <a:r>
              <a:rPr lang="en-US" sz="2000" b="1" dirty="0" smtClean="0"/>
              <a:t>Academic </a:t>
            </a:r>
            <a:r>
              <a:rPr lang="en-US" sz="2000" b="1" dirty="0"/>
              <a:t>Institution </a:t>
            </a:r>
            <a:r>
              <a:rPr lang="en-US" sz="2000" dirty="0"/>
              <a:t>- An entity, such as a university or college, which runs independently from other like entities and has its own set of rules and business processes</a:t>
            </a:r>
            <a:r>
              <a:rPr lang="en-US" sz="2000" dirty="0" smtClean="0"/>
              <a:t>.</a:t>
            </a:r>
          </a:p>
          <a:p>
            <a:endParaRPr lang="en-US" sz="2000" dirty="0"/>
          </a:p>
          <a:p>
            <a:r>
              <a:rPr lang="en-US" sz="2000" b="1" dirty="0" smtClean="0"/>
              <a:t>Academic Organization -  </a:t>
            </a:r>
            <a:r>
              <a:rPr lang="en-US" sz="2000" dirty="0" smtClean="0"/>
              <a:t>The structure that </a:t>
            </a:r>
            <a:r>
              <a:rPr lang="en-US" sz="2000" dirty="0"/>
              <a:t>defines how an academic institution is organized from an administrative perspective. </a:t>
            </a:r>
            <a:endParaRPr lang="en-US" sz="2000" dirty="0" smtClean="0"/>
          </a:p>
          <a:p>
            <a:endParaRPr lang="en-US" sz="2000" dirty="0" smtClean="0"/>
          </a:p>
          <a:p>
            <a:r>
              <a:rPr lang="en-US" sz="2000" b="1" dirty="0" err="1"/>
              <a:t>EmplID</a:t>
            </a:r>
            <a:r>
              <a:rPr lang="en-US" sz="2000" dirty="0"/>
              <a:t> – “employee ID” – a catch all term for ID that still appears in some </a:t>
            </a:r>
            <a:r>
              <a:rPr lang="en-US" sz="2000" dirty="0" smtClean="0"/>
              <a:t>searches</a:t>
            </a:r>
            <a:endParaRPr lang="en-US" sz="2000" dirty="0"/>
          </a:p>
          <a:p>
            <a:pPr marL="0" indent="0">
              <a:buNone/>
            </a:pPr>
            <a:endParaRPr lang="en-US" sz="2400" dirty="0"/>
          </a:p>
        </p:txBody>
      </p:sp>
      <p:sp>
        <p:nvSpPr>
          <p:cNvPr id="3" name="Title 2"/>
          <p:cNvSpPr>
            <a:spLocks noGrp="1"/>
          </p:cNvSpPr>
          <p:nvPr>
            <p:ph type="title"/>
          </p:nvPr>
        </p:nvSpPr>
        <p:spPr/>
        <p:txBody>
          <a:bodyPr/>
          <a:lstStyle/>
          <a:p>
            <a:r>
              <a:rPr lang="en-US" sz="4400" dirty="0"/>
              <a:t>Useful Terminology</a:t>
            </a:r>
          </a:p>
        </p:txBody>
      </p:sp>
      <p:sp>
        <p:nvSpPr>
          <p:cNvPr id="4" name="Slide Number Placeholder 3"/>
          <p:cNvSpPr>
            <a:spLocks noGrp="1"/>
          </p:cNvSpPr>
          <p:nvPr>
            <p:ph type="sldNum" sz="quarter" idx="10"/>
          </p:nvPr>
        </p:nvSpPr>
        <p:spPr/>
        <p:txBody>
          <a:bodyPr/>
          <a:lstStyle/>
          <a:p>
            <a:fld id="{36E1A458-F34A-4426-820C-5767D69C6D10}" type="slidenum">
              <a:rPr lang="en-US" smtClean="0"/>
              <a:t>41</a:t>
            </a:fld>
            <a:endParaRPr lang="en-US"/>
          </a:p>
        </p:txBody>
      </p:sp>
      <p:pic>
        <p:nvPicPr>
          <p:cNvPr id="5" name="Picture 1" descr="http://aimdanismanlik.files.wordpress.com/2011/07/p3_fig1_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76750"/>
            <a:ext cx="1971453"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251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6858000" cy="4953000"/>
          </a:xfrm>
        </p:spPr>
        <p:txBody>
          <a:bodyPr/>
          <a:lstStyle/>
          <a:p>
            <a:r>
              <a:rPr lang="en-US" dirty="0" smtClean="0"/>
              <a:t>Q&amp;A Session</a:t>
            </a:r>
          </a:p>
          <a:p>
            <a:pPr marL="0" indent="0">
              <a:buNone/>
            </a:pPr>
            <a:endParaRPr lang="en-US" dirty="0" smtClean="0"/>
          </a:p>
          <a:p>
            <a:r>
              <a:rPr lang="en-US" dirty="0" smtClean="0"/>
              <a:t>Wrap-Up</a:t>
            </a:r>
          </a:p>
          <a:p>
            <a:endParaRPr lang="en-US" dirty="0" smtClean="0"/>
          </a:p>
          <a:p>
            <a:r>
              <a:rPr lang="en-US" dirty="0" smtClean="0"/>
              <a:t>Next Day Agenda Items/Goals</a:t>
            </a:r>
          </a:p>
        </p:txBody>
      </p:sp>
      <p:sp>
        <p:nvSpPr>
          <p:cNvPr id="3" name="Title 2"/>
          <p:cNvSpPr>
            <a:spLocks noGrp="1"/>
          </p:cNvSpPr>
          <p:nvPr>
            <p:ph type="title"/>
          </p:nvPr>
        </p:nvSpPr>
        <p:spPr/>
        <p:txBody>
          <a:bodyPr/>
          <a:lstStyle/>
          <a:p>
            <a:r>
              <a:rPr lang="en-US" sz="4400" dirty="0"/>
              <a:t>Useful Terminology</a:t>
            </a:r>
          </a:p>
        </p:txBody>
      </p:sp>
      <p:sp>
        <p:nvSpPr>
          <p:cNvPr id="4" name="Slide Number Placeholder 3"/>
          <p:cNvSpPr>
            <a:spLocks noGrp="1"/>
          </p:cNvSpPr>
          <p:nvPr>
            <p:ph type="sldNum" sz="quarter" idx="10"/>
          </p:nvPr>
        </p:nvSpPr>
        <p:spPr/>
        <p:txBody>
          <a:bodyPr/>
          <a:lstStyle/>
          <a:p>
            <a:fld id="{36E1A458-F34A-4426-820C-5767D69C6D10}" type="slidenum">
              <a:rPr lang="en-US" smtClean="0"/>
              <a:t>42</a:t>
            </a:fld>
            <a:endParaRPr lang="en-US" dirty="0"/>
          </a:p>
        </p:txBody>
      </p:sp>
      <p:pic>
        <p:nvPicPr>
          <p:cNvPr id="5" name="Picture 1" descr="http://aimdanismanlik.files.wordpress.com/2011/07/p3_fig1_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76750"/>
            <a:ext cx="1971453"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39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and Answers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43</a:t>
            </a:fld>
            <a:endParaRPr lang="en-US"/>
          </a:p>
        </p:txBody>
      </p:sp>
      <p:pic>
        <p:nvPicPr>
          <p:cNvPr id="14337" name="Picture 1" descr="http://lcs4all.org/wp-content/uploads/2011/10/Thank-You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504" y="1409700"/>
            <a:ext cx="5646696"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42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a:t>Foundation Decisions</a:t>
            </a:r>
          </a:p>
        </p:txBody>
      </p:sp>
      <p:sp>
        <p:nvSpPr>
          <p:cNvPr id="4" name="Slide Number Placeholder 3"/>
          <p:cNvSpPr>
            <a:spLocks noGrp="1"/>
          </p:cNvSpPr>
          <p:nvPr>
            <p:ph type="sldNum" sz="quarter" idx="10"/>
          </p:nvPr>
        </p:nvSpPr>
        <p:spPr/>
        <p:txBody>
          <a:bodyPr/>
          <a:lstStyle/>
          <a:p>
            <a:fld id="{36E1A458-F34A-4426-820C-5767D69C6D10}" type="slidenum">
              <a:rPr lang="en-US" smtClean="0"/>
              <a:pPr/>
              <a:t>5</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Consultant\Desktop\Foundation%20Decision%20and%20BPA%20Pyram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399"/>
            <a:ext cx="5656508" cy="483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26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153400" cy="5257800"/>
          </a:xfrm>
        </p:spPr>
        <p:txBody>
          <a:bodyPr/>
          <a:lstStyle/>
          <a:p>
            <a:pPr marL="0" indent="0">
              <a:buNone/>
            </a:pPr>
            <a:r>
              <a:rPr lang="en-US" sz="2600" dirty="0" smtClean="0"/>
              <a:t>Tests for solid foundation decisions:</a:t>
            </a:r>
          </a:p>
          <a:p>
            <a:pPr marL="914400" lvl="1" indent="-514350">
              <a:buFont typeface="+mj-lt"/>
              <a:buAutoNum type="arabicParenR"/>
            </a:pPr>
            <a:r>
              <a:rPr lang="en-US" sz="2200" dirty="0" smtClean="0"/>
              <a:t>Can we access data?</a:t>
            </a:r>
          </a:p>
          <a:p>
            <a:pPr marL="800100" lvl="2" indent="0">
              <a:buNone/>
            </a:pPr>
            <a:r>
              <a:rPr lang="en-US" sz="2200" dirty="0" smtClean="0"/>
              <a:t>	</a:t>
            </a:r>
            <a:r>
              <a:rPr lang="en-US" sz="2000" dirty="0" smtClean="0"/>
              <a:t>→ Security</a:t>
            </a:r>
          </a:p>
          <a:p>
            <a:pPr marL="914400" lvl="1" indent="-514350">
              <a:buFont typeface="+mj-lt"/>
              <a:buAutoNum type="arabicParenR"/>
            </a:pPr>
            <a:r>
              <a:rPr lang="en-US" sz="2200" dirty="0" smtClean="0"/>
              <a:t>Can we run a report?</a:t>
            </a:r>
          </a:p>
          <a:p>
            <a:pPr marL="800100" lvl="2" indent="0">
              <a:buNone/>
            </a:pPr>
            <a:r>
              <a:rPr lang="en-US" sz="2200" dirty="0" smtClean="0"/>
              <a:t>	</a:t>
            </a:r>
            <a:r>
              <a:rPr lang="en-US" sz="2000" dirty="0" smtClean="0"/>
              <a:t>→ Reporting</a:t>
            </a:r>
          </a:p>
          <a:p>
            <a:pPr marL="914400" lvl="1" indent="-514350">
              <a:buFont typeface="+mj-lt"/>
              <a:buAutoNum type="arabicParenR"/>
            </a:pPr>
            <a:r>
              <a:rPr lang="en-US" sz="2200" dirty="0" smtClean="0"/>
              <a:t>Does the solution create any </a:t>
            </a:r>
            <a:r>
              <a:rPr lang="en-US" sz="2200" dirty="0"/>
              <a:t>extra or out-of-the-ordinary processing overhead</a:t>
            </a:r>
            <a:r>
              <a:rPr lang="en-US" sz="2200" dirty="0" smtClean="0"/>
              <a:t>?</a:t>
            </a:r>
          </a:p>
          <a:p>
            <a:pPr marL="914400" lvl="1" indent="-514350">
              <a:buFont typeface="+mj-lt"/>
              <a:buAutoNum type="arabicParenR"/>
            </a:pPr>
            <a:r>
              <a:rPr lang="en-US" sz="2200" dirty="0"/>
              <a:t>What are the impacts on the integration points within each </a:t>
            </a:r>
            <a:r>
              <a:rPr lang="en-US" sz="2200" dirty="0" smtClean="0"/>
              <a:t>module?</a:t>
            </a:r>
            <a:endParaRPr lang="en-US" sz="2200" dirty="0"/>
          </a:p>
          <a:p>
            <a:pPr marL="400050" lvl="1" indent="0">
              <a:buNone/>
            </a:pPr>
            <a:r>
              <a:rPr lang="en-US" sz="2200" dirty="0" smtClean="0"/>
              <a:t>	</a:t>
            </a:r>
            <a:r>
              <a:rPr lang="en-US" sz="2000" dirty="0" smtClean="0"/>
              <a:t>→ Intra-integration</a:t>
            </a:r>
          </a:p>
          <a:p>
            <a:pPr marL="914400" lvl="1" indent="-514350">
              <a:buFont typeface="+mj-lt"/>
              <a:buAutoNum type="arabicParenR" startAt="5"/>
            </a:pPr>
            <a:r>
              <a:rPr lang="en-US" sz="2200" dirty="0"/>
              <a:t>What are the impacts on the integration points within each module?</a:t>
            </a:r>
            <a:r>
              <a:rPr lang="en-US" sz="2200" dirty="0" smtClean="0"/>
              <a:t>?	</a:t>
            </a:r>
          </a:p>
          <a:p>
            <a:pPr marL="400050" lvl="1" indent="0">
              <a:buNone/>
            </a:pPr>
            <a:r>
              <a:rPr lang="en-US" sz="2200" dirty="0"/>
              <a:t>	</a:t>
            </a:r>
            <a:r>
              <a:rPr lang="en-US" sz="2000" dirty="0" smtClean="0"/>
              <a:t>→ Integration</a:t>
            </a:r>
          </a:p>
        </p:txBody>
      </p:sp>
      <p:sp>
        <p:nvSpPr>
          <p:cNvPr id="7" name="Title 6"/>
          <p:cNvSpPr>
            <a:spLocks noGrp="1"/>
          </p:cNvSpPr>
          <p:nvPr>
            <p:ph type="title"/>
          </p:nvPr>
        </p:nvSpPr>
        <p:spPr/>
        <p:txBody>
          <a:bodyPr/>
          <a:lstStyle/>
          <a:p>
            <a:r>
              <a:rPr lang="en-US" sz="4400" dirty="0"/>
              <a:t>Foundation Decisions</a:t>
            </a:r>
          </a:p>
        </p:txBody>
      </p:sp>
      <p:sp>
        <p:nvSpPr>
          <p:cNvPr id="4" name="Slide Number Placeholder 3"/>
          <p:cNvSpPr>
            <a:spLocks noGrp="1"/>
          </p:cNvSpPr>
          <p:nvPr>
            <p:ph type="sldNum" sz="quarter" idx="10"/>
          </p:nvPr>
        </p:nvSpPr>
        <p:spPr/>
        <p:txBody>
          <a:bodyPr/>
          <a:lstStyle/>
          <a:p>
            <a:fld id="{36E1A458-F34A-4426-820C-5767D69C6D10}" type="slidenum">
              <a:rPr lang="en-US" smtClean="0"/>
              <a:pPr/>
              <a:t>6</a:t>
            </a:fld>
            <a:endParaRPr lang="en-US" dirty="0"/>
          </a:p>
        </p:txBody>
      </p:sp>
      <p:sp>
        <p:nvSpPr>
          <p:cNvPr id="5" name="AutoShape 4" descr="Foundation Decision and BPA Pyramid.jpg"/>
          <p:cNvSpPr>
            <a:spLocks noChangeAspect="1" noChangeArrowheads="1"/>
          </p:cNvSpPr>
          <p:nvPr/>
        </p:nvSpPr>
        <p:spPr bwMode="auto">
          <a:xfrm>
            <a:off x="-31750" y="-136525"/>
            <a:ext cx="5943600" cy="1127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3714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240"/>
            <a:ext cx="8991600" cy="746760"/>
          </a:xfrm>
        </p:spPr>
        <p:txBody>
          <a:bodyPr/>
          <a:lstStyle/>
          <a:p>
            <a:pPr algn="l"/>
            <a:r>
              <a:rPr lang="en-US" sz="3600" dirty="0"/>
              <a:t>Systems Overview and Integration Points </a:t>
            </a:r>
          </a:p>
        </p:txBody>
      </p:sp>
      <p:sp>
        <p:nvSpPr>
          <p:cNvPr id="11" name="Text Placeholder 10"/>
          <p:cNvSpPr>
            <a:spLocks noGrp="1"/>
          </p:cNvSpPr>
          <p:nvPr>
            <p:ph type="body" idx="1"/>
          </p:nvPr>
        </p:nvSpPr>
        <p:spPr>
          <a:xfrm>
            <a:off x="151130" y="1219201"/>
            <a:ext cx="2819400" cy="609600"/>
          </a:xfrm>
        </p:spPr>
        <p:txBody>
          <a:bodyPr/>
          <a:lstStyle/>
          <a:p>
            <a:r>
              <a:rPr lang="en-US" sz="2000" dirty="0"/>
              <a:t>Human Capital Management </a:t>
            </a:r>
            <a:r>
              <a:rPr lang="en-US" sz="2000" dirty="0" smtClean="0"/>
              <a:t>(</a:t>
            </a:r>
            <a:r>
              <a:rPr lang="en-US" sz="2000" dirty="0"/>
              <a:t>HCM</a:t>
            </a:r>
            <a:r>
              <a:rPr lang="en-US" sz="2000" dirty="0" smtClean="0"/>
              <a:t>)</a:t>
            </a:r>
            <a:endParaRPr lang="en-US" sz="2000" dirty="0"/>
          </a:p>
        </p:txBody>
      </p:sp>
      <p:sp>
        <p:nvSpPr>
          <p:cNvPr id="12" name="Content Placeholder 11"/>
          <p:cNvSpPr>
            <a:spLocks noGrp="1"/>
          </p:cNvSpPr>
          <p:nvPr>
            <p:ph sz="half" idx="2"/>
          </p:nvPr>
        </p:nvSpPr>
        <p:spPr>
          <a:xfrm>
            <a:off x="120650" y="1889760"/>
            <a:ext cx="2698750" cy="3977640"/>
          </a:xfrm>
        </p:spPr>
        <p:txBody>
          <a:bodyPr/>
          <a:lstStyle/>
          <a:p>
            <a:pPr marL="0" indent="0">
              <a:buNone/>
            </a:pPr>
            <a:r>
              <a:rPr lang="en-US" sz="1800" dirty="0"/>
              <a:t>Human Capital </a:t>
            </a:r>
            <a:r>
              <a:rPr lang="en-US" sz="1800" dirty="0" smtClean="0"/>
              <a:t>Management provides </a:t>
            </a:r>
            <a:r>
              <a:rPr lang="en-US" sz="1800" dirty="0"/>
              <a:t>functionality to support Human Resources business processes and replaces </a:t>
            </a:r>
            <a:r>
              <a:rPr lang="en-US" sz="1800" dirty="0" smtClean="0"/>
              <a:t>the </a:t>
            </a:r>
            <a:r>
              <a:rPr lang="en-US" sz="1800" dirty="0"/>
              <a:t>existing PPMS, as well as providing additional functionality around recruitment and talent management.  In </a:t>
            </a:r>
            <a:r>
              <a:rPr lang="en-US" sz="1800" dirty="0" smtClean="0"/>
              <a:t>addition,</a:t>
            </a:r>
            <a:r>
              <a:rPr lang="en-US" sz="1800" dirty="0"/>
              <a:t> online Self-Service access for </a:t>
            </a:r>
            <a:r>
              <a:rPr lang="en-US" sz="1800" dirty="0" smtClean="0"/>
              <a:t>employees.</a:t>
            </a:r>
            <a:endParaRPr lang="en-US" sz="1800" dirty="0"/>
          </a:p>
        </p:txBody>
      </p:sp>
      <p:sp>
        <p:nvSpPr>
          <p:cNvPr id="13" name="Text Placeholder 12"/>
          <p:cNvSpPr>
            <a:spLocks noGrp="1"/>
          </p:cNvSpPr>
          <p:nvPr>
            <p:ph type="body" sz="quarter" idx="3"/>
          </p:nvPr>
        </p:nvSpPr>
        <p:spPr>
          <a:xfrm>
            <a:off x="3089275" y="1189038"/>
            <a:ext cx="2822575" cy="639762"/>
          </a:xfrm>
        </p:spPr>
        <p:txBody>
          <a:bodyPr/>
          <a:lstStyle/>
          <a:p>
            <a:r>
              <a:rPr lang="en-US" sz="2000" dirty="0"/>
              <a:t>Campus Solutions </a:t>
            </a:r>
            <a:endParaRPr lang="en-US" sz="2000" dirty="0" smtClean="0"/>
          </a:p>
          <a:p>
            <a:r>
              <a:rPr lang="en-US" sz="2000" dirty="0" smtClean="0"/>
              <a:t>(CS)</a:t>
            </a:r>
            <a:endParaRPr lang="en-US" sz="2000" dirty="0"/>
          </a:p>
        </p:txBody>
      </p:sp>
      <p:sp>
        <p:nvSpPr>
          <p:cNvPr id="14" name="Content Placeholder 13"/>
          <p:cNvSpPr>
            <a:spLocks noGrp="1"/>
          </p:cNvSpPr>
          <p:nvPr>
            <p:ph sz="quarter" idx="4"/>
          </p:nvPr>
        </p:nvSpPr>
        <p:spPr>
          <a:xfrm>
            <a:off x="3089275" y="1828800"/>
            <a:ext cx="2822575" cy="3951288"/>
          </a:xfrm>
        </p:spPr>
        <p:txBody>
          <a:bodyPr/>
          <a:lstStyle/>
          <a:p>
            <a:pPr marL="0" indent="0">
              <a:buNone/>
            </a:pPr>
            <a:r>
              <a:rPr lang="en-US" sz="1800" dirty="0"/>
              <a:t>Campus </a:t>
            </a:r>
            <a:r>
              <a:rPr lang="en-US" sz="1800" dirty="0" smtClean="0"/>
              <a:t>Solutions </a:t>
            </a:r>
            <a:r>
              <a:rPr lang="en-US" sz="1800" dirty="0"/>
              <a:t>provides functionality to support Student Administration business processes.  This replaces </a:t>
            </a:r>
            <a:r>
              <a:rPr lang="en-US" sz="1800" dirty="0" smtClean="0"/>
              <a:t>the existing </a:t>
            </a:r>
            <a:r>
              <a:rPr lang="en-US" sz="1800" dirty="0"/>
              <a:t>SMS, FAM and Degree Audit, as well as </a:t>
            </a:r>
            <a:r>
              <a:rPr lang="en-US" sz="1800" dirty="0" smtClean="0"/>
              <a:t>the </a:t>
            </a:r>
            <a:r>
              <a:rPr lang="en-US" sz="1800" dirty="0"/>
              <a:t>WTS system with online Self-Service access for students and </a:t>
            </a:r>
            <a:r>
              <a:rPr lang="en-US" sz="1800" dirty="0" smtClean="0"/>
              <a:t>faculty.</a:t>
            </a:r>
            <a:endParaRPr lang="en-US" sz="1800"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7</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 Placeholder 12"/>
          <p:cNvSpPr txBox="1">
            <a:spLocks/>
          </p:cNvSpPr>
          <p:nvPr/>
        </p:nvSpPr>
        <p:spPr bwMode="auto">
          <a:xfrm>
            <a:off x="6096000" y="1143000"/>
            <a:ext cx="286395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2400" b="1" kern="1200">
                <a:solidFill>
                  <a:srgbClr val="525B7E"/>
                </a:solidFill>
                <a:latin typeface="+mn-lt"/>
                <a:ea typeface="+mn-ea"/>
                <a:cs typeface="+mn-cs"/>
              </a:defRPr>
            </a:lvl1pPr>
            <a:lvl2pPr marL="457200" indent="0" algn="l" rtl="0" eaLnBrk="0" fontAlgn="base" hangingPunct="0">
              <a:spcBef>
                <a:spcPct val="20000"/>
              </a:spcBef>
              <a:spcAft>
                <a:spcPct val="0"/>
              </a:spcAft>
              <a:buFont typeface="Wingdings" pitchFamily="2" charset="2"/>
              <a:buNone/>
              <a:defRPr sz="2000" b="1" kern="1200">
                <a:solidFill>
                  <a:srgbClr val="525B7E"/>
                </a:solidFill>
                <a:latin typeface="+mn-lt"/>
                <a:ea typeface="+mn-ea"/>
                <a:cs typeface="+mn-cs"/>
              </a:defRPr>
            </a:lvl2pPr>
            <a:lvl3pPr marL="914400" indent="0" algn="l" rtl="0" eaLnBrk="0" fontAlgn="base" hangingPunct="0">
              <a:spcBef>
                <a:spcPct val="20000"/>
              </a:spcBef>
              <a:spcAft>
                <a:spcPct val="0"/>
              </a:spcAft>
              <a:buFont typeface="Courier New" pitchFamily="49" charset="0"/>
              <a:buNone/>
              <a:defRPr sz="1800" b="1" kern="1200">
                <a:solidFill>
                  <a:srgbClr val="525B7E"/>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rgbClr val="525B7E"/>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rgbClr val="525B7E"/>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smtClean="0"/>
              <a:t>Financial Management (FSCM)</a:t>
            </a:r>
            <a:endParaRPr lang="en-US" sz="2000" dirty="0"/>
          </a:p>
        </p:txBody>
      </p:sp>
      <p:sp>
        <p:nvSpPr>
          <p:cNvPr id="19" name="Content Placeholder 13"/>
          <p:cNvSpPr txBox="1">
            <a:spLocks/>
          </p:cNvSpPr>
          <p:nvPr/>
        </p:nvSpPr>
        <p:spPr bwMode="auto">
          <a:xfrm>
            <a:off x="6096000" y="1828800"/>
            <a:ext cx="2863954"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rgbClr val="525B7E"/>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rgbClr val="525B7E"/>
                </a:solidFill>
                <a:latin typeface="+mn-lt"/>
                <a:ea typeface="+mn-ea"/>
                <a:cs typeface="+mn-cs"/>
              </a:defRPr>
            </a:lvl2pPr>
            <a:lvl3pPr marL="1143000" indent="-228600" algn="l" rtl="0" eaLnBrk="0" fontAlgn="base" hangingPunct="0">
              <a:spcBef>
                <a:spcPct val="20000"/>
              </a:spcBef>
              <a:spcAft>
                <a:spcPct val="0"/>
              </a:spcAft>
              <a:buFont typeface="Courier New" pitchFamily="49" charset="0"/>
              <a:buChar char="o"/>
              <a:defRPr sz="1800" kern="1200">
                <a:solidFill>
                  <a:srgbClr val="525B7E"/>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rgbClr val="525B7E"/>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525B7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1800" dirty="0"/>
              <a:t>Financial </a:t>
            </a:r>
            <a:r>
              <a:rPr lang="en-US" sz="1800" dirty="0" smtClean="0"/>
              <a:t>Management </a:t>
            </a:r>
            <a:r>
              <a:rPr lang="en-US" sz="1800" dirty="0"/>
              <a:t>provides functionality to support Financial business processes and replaces </a:t>
            </a:r>
            <a:r>
              <a:rPr lang="en-US" sz="1800" dirty="0" smtClean="0"/>
              <a:t>the </a:t>
            </a:r>
            <a:r>
              <a:rPr lang="en-US" sz="1800" dirty="0"/>
              <a:t>existing FMS, as well as providing significant additional functionality in Supply Chain Management (purchasing</a:t>
            </a:r>
            <a:r>
              <a:rPr lang="en-US" sz="1800" dirty="0" smtClean="0"/>
              <a:t>).</a:t>
            </a:r>
            <a:endParaRPr lang="en-US" sz="1800" dirty="0"/>
          </a:p>
        </p:txBody>
      </p:sp>
      <p:sp>
        <p:nvSpPr>
          <p:cNvPr id="20" name="Rectangle 19"/>
          <p:cNvSpPr/>
          <p:nvPr/>
        </p:nvSpPr>
        <p:spPr>
          <a:xfrm>
            <a:off x="4267200" y="6324600"/>
            <a:ext cx="269626" cy="276999"/>
          </a:xfrm>
          <a:prstGeom prst="rect">
            <a:avLst/>
          </a:prstGeom>
        </p:spPr>
        <p:txBody>
          <a:bodyPr wrap="none">
            <a:spAutoFit/>
          </a:bodyPr>
          <a:lstStyle/>
          <a:p>
            <a:fld id="{36E1A458-F34A-4426-820C-5767D69C6D10}" type="slidenum">
              <a:rPr lang="en-US" sz="1200">
                <a:solidFill>
                  <a:schemeClr val="bg1">
                    <a:lumMod val="65000"/>
                  </a:schemeClr>
                </a:solidFill>
              </a:rPr>
              <a:pPr/>
              <a:t>7</a:t>
            </a:fld>
            <a:endParaRPr lang="en-US" sz="1200" dirty="0"/>
          </a:p>
        </p:txBody>
      </p:sp>
    </p:spTree>
    <p:extLst>
      <p:ext uri="{BB962C8B-B14F-4D97-AF65-F5344CB8AC3E}">
        <p14:creationId xmlns:p14="http://schemas.microsoft.com/office/powerpoint/2010/main" val="4254476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151130" y="1219201"/>
            <a:ext cx="2819400" cy="609600"/>
          </a:xfrm>
        </p:spPr>
        <p:txBody>
          <a:bodyPr/>
          <a:lstStyle/>
          <a:p>
            <a:r>
              <a:rPr lang="en-US" sz="2000" dirty="0"/>
              <a:t>Human Capital Management </a:t>
            </a:r>
            <a:r>
              <a:rPr lang="en-US" sz="2000" dirty="0" smtClean="0"/>
              <a:t>(</a:t>
            </a:r>
            <a:r>
              <a:rPr lang="en-US" sz="2000" dirty="0"/>
              <a:t>HCM</a:t>
            </a:r>
            <a:r>
              <a:rPr lang="en-US" sz="2000" dirty="0" smtClean="0"/>
              <a:t>)</a:t>
            </a:r>
            <a:endParaRPr lang="en-US" sz="2000" dirty="0"/>
          </a:p>
        </p:txBody>
      </p:sp>
      <p:sp>
        <p:nvSpPr>
          <p:cNvPr id="12" name="Content Placeholder 11"/>
          <p:cNvSpPr>
            <a:spLocks noGrp="1"/>
          </p:cNvSpPr>
          <p:nvPr>
            <p:ph sz="half" idx="2"/>
          </p:nvPr>
        </p:nvSpPr>
        <p:spPr>
          <a:xfrm>
            <a:off x="120650" y="1889760"/>
            <a:ext cx="2819400" cy="3986214"/>
          </a:xfrm>
        </p:spPr>
        <p:txBody>
          <a:bodyPr/>
          <a:lstStyle/>
          <a:p>
            <a:r>
              <a:rPr lang="en-US" sz="1800" dirty="0" smtClean="0"/>
              <a:t>HR Core</a:t>
            </a:r>
          </a:p>
          <a:p>
            <a:pPr marL="0" indent="0">
              <a:buNone/>
            </a:pPr>
            <a:endParaRPr lang="en-US" sz="1800" dirty="0" smtClean="0"/>
          </a:p>
          <a:p>
            <a:r>
              <a:rPr lang="en-US" sz="1800" dirty="0" smtClean="0"/>
              <a:t>Recruiting/Talent and Acquisitions Management</a:t>
            </a:r>
          </a:p>
          <a:p>
            <a:pPr marL="0" indent="0">
              <a:buNone/>
            </a:pPr>
            <a:endParaRPr lang="en-US" sz="1800" dirty="0" smtClean="0"/>
          </a:p>
          <a:p>
            <a:r>
              <a:rPr lang="en-US" sz="1800" dirty="0" smtClean="0"/>
              <a:t>Payroll</a:t>
            </a:r>
          </a:p>
          <a:p>
            <a:pPr marL="0" indent="0">
              <a:buNone/>
            </a:pPr>
            <a:endParaRPr lang="en-US" sz="1800" dirty="0" smtClean="0"/>
          </a:p>
          <a:p>
            <a:r>
              <a:rPr lang="en-US" sz="1800" dirty="0" smtClean="0"/>
              <a:t>Time and Attendance </a:t>
            </a:r>
            <a:r>
              <a:rPr lang="en-US" sz="1600" dirty="0" smtClean="0"/>
              <a:t>(Absence Management)</a:t>
            </a:r>
          </a:p>
          <a:p>
            <a:pPr marL="0" indent="0">
              <a:buNone/>
            </a:pPr>
            <a:endParaRPr lang="en-US" sz="1800" dirty="0" smtClean="0"/>
          </a:p>
          <a:p>
            <a:r>
              <a:rPr lang="en-US" sz="1800" dirty="0" smtClean="0"/>
              <a:t>Benefits</a:t>
            </a:r>
            <a:endParaRPr lang="en-US" sz="1800" dirty="0"/>
          </a:p>
        </p:txBody>
      </p:sp>
      <p:sp>
        <p:nvSpPr>
          <p:cNvPr id="13" name="Text Placeholder 12"/>
          <p:cNvSpPr>
            <a:spLocks noGrp="1"/>
          </p:cNvSpPr>
          <p:nvPr>
            <p:ph type="body" sz="quarter" idx="3"/>
          </p:nvPr>
        </p:nvSpPr>
        <p:spPr>
          <a:xfrm>
            <a:off x="2892425" y="1203960"/>
            <a:ext cx="2822575" cy="639762"/>
          </a:xfrm>
        </p:spPr>
        <p:txBody>
          <a:bodyPr/>
          <a:lstStyle/>
          <a:p>
            <a:r>
              <a:rPr lang="en-US" sz="2000" dirty="0"/>
              <a:t>Campus Solutions </a:t>
            </a:r>
            <a:endParaRPr lang="en-US" sz="2000" dirty="0" smtClean="0"/>
          </a:p>
          <a:p>
            <a:r>
              <a:rPr lang="en-US" sz="2000" dirty="0" smtClean="0"/>
              <a:t>(CS)</a:t>
            </a:r>
            <a:endParaRPr lang="en-US" sz="2000" dirty="0"/>
          </a:p>
        </p:txBody>
      </p:sp>
      <p:sp>
        <p:nvSpPr>
          <p:cNvPr id="14" name="Content Placeholder 13"/>
          <p:cNvSpPr>
            <a:spLocks noGrp="1"/>
          </p:cNvSpPr>
          <p:nvPr>
            <p:ph sz="quarter" idx="4"/>
          </p:nvPr>
        </p:nvSpPr>
        <p:spPr>
          <a:xfrm>
            <a:off x="2892425" y="1843722"/>
            <a:ext cx="2822575" cy="3951288"/>
          </a:xfrm>
        </p:spPr>
        <p:txBody>
          <a:bodyPr/>
          <a:lstStyle/>
          <a:p>
            <a:r>
              <a:rPr lang="en-US" sz="1800" dirty="0" smtClean="0"/>
              <a:t>Recruiting and Admissions</a:t>
            </a:r>
          </a:p>
          <a:p>
            <a:pPr marL="0" indent="0">
              <a:buNone/>
            </a:pPr>
            <a:endParaRPr lang="en-US" sz="1800" dirty="0" smtClean="0"/>
          </a:p>
          <a:p>
            <a:r>
              <a:rPr lang="en-US" sz="1800" dirty="0" smtClean="0"/>
              <a:t>Student Records</a:t>
            </a:r>
          </a:p>
          <a:p>
            <a:pPr marL="0" indent="0">
              <a:buNone/>
            </a:pPr>
            <a:endParaRPr lang="en-US" sz="1800" dirty="0" smtClean="0"/>
          </a:p>
          <a:p>
            <a:r>
              <a:rPr lang="en-US" sz="1800" dirty="0" smtClean="0"/>
              <a:t>Academic Advisement</a:t>
            </a:r>
          </a:p>
          <a:p>
            <a:pPr marL="0" indent="0">
              <a:buNone/>
            </a:pPr>
            <a:endParaRPr lang="en-US" sz="1800" dirty="0" smtClean="0"/>
          </a:p>
          <a:p>
            <a:r>
              <a:rPr lang="en-US" sz="1800" dirty="0" smtClean="0"/>
              <a:t>Student Financials</a:t>
            </a:r>
          </a:p>
          <a:p>
            <a:pPr marL="0" indent="0">
              <a:buNone/>
            </a:pPr>
            <a:endParaRPr lang="en-US" sz="1800" dirty="0" smtClean="0"/>
          </a:p>
          <a:p>
            <a:r>
              <a:rPr lang="en-US" sz="1800" dirty="0" smtClean="0"/>
              <a:t>Financial Aid</a:t>
            </a:r>
            <a:endParaRPr lang="en-US" sz="1800"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8</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 Placeholder 12"/>
          <p:cNvSpPr txBox="1">
            <a:spLocks/>
          </p:cNvSpPr>
          <p:nvPr/>
        </p:nvSpPr>
        <p:spPr bwMode="auto">
          <a:xfrm>
            <a:off x="5715000" y="1143000"/>
            <a:ext cx="301762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2400" b="1" kern="1200">
                <a:solidFill>
                  <a:srgbClr val="525B7E"/>
                </a:solidFill>
                <a:latin typeface="+mn-lt"/>
                <a:ea typeface="+mn-ea"/>
                <a:cs typeface="+mn-cs"/>
              </a:defRPr>
            </a:lvl1pPr>
            <a:lvl2pPr marL="457200" indent="0" algn="l" rtl="0" eaLnBrk="0" fontAlgn="base" hangingPunct="0">
              <a:spcBef>
                <a:spcPct val="20000"/>
              </a:spcBef>
              <a:spcAft>
                <a:spcPct val="0"/>
              </a:spcAft>
              <a:buFont typeface="Wingdings" pitchFamily="2" charset="2"/>
              <a:buNone/>
              <a:defRPr sz="2000" b="1" kern="1200">
                <a:solidFill>
                  <a:srgbClr val="525B7E"/>
                </a:solidFill>
                <a:latin typeface="+mn-lt"/>
                <a:ea typeface="+mn-ea"/>
                <a:cs typeface="+mn-cs"/>
              </a:defRPr>
            </a:lvl2pPr>
            <a:lvl3pPr marL="914400" indent="0" algn="l" rtl="0" eaLnBrk="0" fontAlgn="base" hangingPunct="0">
              <a:spcBef>
                <a:spcPct val="20000"/>
              </a:spcBef>
              <a:spcAft>
                <a:spcPct val="0"/>
              </a:spcAft>
              <a:buFont typeface="Courier New" pitchFamily="49" charset="0"/>
              <a:buNone/>
              <a:defRPr sz="1800" b="1" kern="1200">
                <a:solidFill>
                  <a:srgbClr val="525B7E"/>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rgbClr val="525B7E"/>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rgbClr val="525B7E"/>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smtClean="0"/>
              <a:t>Financial Management (FSCM)</a:t>
            </a:r>
            <a:endParaRPr lang="en-US" sz="2000" dirty="0"/>
          </a:p>
        </p:txBody>
      </p:sp>
      <p:sp>
        <p:nvSpPr>
          <p:cNvPr id="19" name="Content Placeholder 13"/>
          <p:cNvSpPr txBox="1">
            <a:spLocks/>
          </p:cNvSpPr>
          <p:nvPr/>
        </p:nvSpPr>
        <p:spPr bwMode="auto">
          <a:xfrm>
            <a:off x="5715000" y="1828800"/>
            <a:ext cx="3429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rgbClr val="525B7E"/>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rgbClr val="525B7E"/>
                </a:solidFill>
                <a:latin typeface="+mn-lt"/>
                <a:ea typeface="+mn-ea"/>
                <a:cs typeface="+mn-cs"/>
              </a:defRPr>
            </a:lvl2pPr>
            <a:lvl3pPr marL="1143000" indent="-228600" algn="l" rtl="0" eaLnBrk="0" fontAlgn="base" hangingPunct="0">
              <a:spcBef>
                <a:spcPct val="20000"/>
              </a:spcBef>
              <a:spcAft>
                <a:spcPct val="0"/>
              </a:spcAft>
              <a:buFont typeface="Courier New" pitchFamily="49" charset="0"/>
              <a:buChar char="o"/>
              <a:defRPr sz="1800" kern="1200">
                <a:solidFill>
                  <a:srgbClr val="525B7E"/>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rgbClr val="525B7E"/>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525B7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1600" dirty="0" smtClean="0"/>
              <a:t>General Ledger</a:t>
            </a:r>
          </a:p>
          <a:p>
            <a:r>
              <a:rPr lang="en-US" sz="1600" dirty="0" smtClean="0"/>
              <a:t>Accounts Payable</a:t>
            </a:r>
          </a:p>
          <a:p>
            <a:r>
              <a:rPr lang="en-US" sz="1600" dirty="0" smtClean="0"/>
              <a:t>Accounts Receivable/Billing</a:t>
            </a:r>
          </a:p>
          <a:p>
            <a:r>
              <a:rPr lang="en-US" sz="1600" dirty="0" smtClean="0"/>
              <a:t>Strategic Sourcing</a:t>
            </a:r>
          </a:p>
          <a:p>
            <a:r>
              <a:rPr lang="en-US" sz="1600" dirty="0" smtClean="0"/>
              <a:t>Budgeting</a:t>
            </a:r>
          </a:p>
          <a:p>
            <a:r>
              <a:rPr lang="en-US" sz="1600" dirty="0" smtClean="0"/>
              <a:t>Purchasing</a:t>
            </a:r>
          </a:p>
          <a:p>
            <a:r>
              <a:rPr lang="en-US" sz="1600" dirty="0" smtClean="0"/>
              <a:t>Cash Mgmt./Expense/Treasury</a:t>
            </a:r>
          </a:p>
          <a:p>
            <a:r>
              <a:rPr lang="en-US" sz="1600" dirty="0" smtClean="0"/>
              <a:t>Cashiering</a:t>
            </a:r>
          </a:p>
          <a:p>
            <a:r>
              <a:rPr lang="en-US" sz="1600" dirty="0" smtClean="0"/>
              <a:t>Fixed Assets</a:t>
            </a:r>
          </a:p>
          <a:p>
            <a:r>
              <a:rPr lang="en-US" sz="1600" dirty="0" smtClean="0"/>
              <a:t>Projects Grants/Capital Projects</a:t>
            </a:r>
          </a:p>
          <a:p>
            <a:r>
              <a:rPr lang="en-US" sz="1600" dirty="0" smtClean="0"/>
              <a:t>Contracts</a:t>
            </a:r>
          </a:p>
          <a:p>
            <a:r>
              <a:rPr lang="en-US" sz="1600" dirty="0" smtClean="0"/>
              <a:t>Grants</a:t>
            </a:r>
          </a:p>
          <a:p>
            <a:r>
              <a:rPr lang="en-US" sz="1600" dirty="0" smtClean="0"/>
              <a:t>Supplier Contracts</a:t>
            </a:r>
          </a:p>
          <a:p>
            <a:r>
              <a:rPr lang="en-US" sz="1600" dirty="0" smtClean="0"/>
              <a:t>Trust Funds</a:t>
            </a:r>
            <a:endParaRPr lang="en-US" sz="1600" dirty="0"/>
          </a:p>
        </p:txBody>
      </p:sp>
      <p:sp>
        <p:nvSpPr>
          <p:cNvPr id="2" name="Title 1"/>
          <p:cNvSpPr>
            <a:spLocks noGrp="1"/>
          </p:cNvSpPr>
          <p:nvPr>
            <p:ph type="title"/>
          </p:nvPr>
        </p:nvSpPr>
        <p:spPr>
          <a:xfrm>
            <a:off x="228600" y="15240"/>
            <a:ext cx="8763000" cy="746760"/>
          </a:xfrm>
        </p:spPr>
        <p:txBody>
          <a:bodyPr/>
          <a:lstStyle/>
          <a:p>
            <a:pPr algn="l"/>
            <a:r>
              <a:rPr lang="en-US" sz="3600" dirty="0"/>
              <a:t>Systems Overview and Integration Points </a:t>
            </a:r>
          </a:p>
        </p:txBody>
      </p:sp>
      <p:sp>
        <p:nvSpPr>
          <p:cNvPr id="16" name="Rectangle 15"/>
          <p:cNvSpPr/>
          <p:nvPr/>
        </p:nvSpPr>
        <p:spPr>
          <a:xfrm>
            <a:off x="4267200" y="6324600"/>
            <a:ext cx="269626" cy="276999"/>
          </a:xfrm>
          <a:prstGeom prst="rect">
            <a:avLst/>
          </a:prstGeom>
        </p:spPr>
        <p:txBody>
          <a:bodyPr wrap="none">
            <a:spAutoFit/>
          </a:bodyPr>
          <a:lstStyle/>
          <a:p>
            <a:fld id="{36E1A458-F34A-4426-820C-5767D69C6D10}" type="slidenum">
              <a:rPr lang="en-US" sz="1200">
                <a:solidFill>
                  <a:schemeClr val="bg1">
                    <a:lumMod val="65000"/>
                  </a:schemeClr>
                </a:solidFill>
              </a:rPr>
              <a:pPr/>
              <a:t>8</a:t>
            </a:fld>
            <a:endParaRPr lang="en-US" sz="1200" dirty="0"/>
          </a:p>
        </p:txBody>
      </p:sp>
    </p:spTree>
    <p:extLst>
      <p:ext uri="{BB962C8B-B14F-4D97-AF65-F5344CB8AC3E}">
        <p14:creationId xmlns:p14="http://schemas.microsoft.com/office/powerpoint/2010/main" val="2605362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240"/>
            <a:ext cx="8839200" cy="746760"/>
          </a:xfrm>
        </p:spPr>
        <p:txBody>
          <a:bodyPr/>
          <a:lstStyle/>
          <a:p>
            <a:pPr algn="l"/>
            <a:r>
              <a:rPr lang="en-US" sz="3600" dirty="0"/>
              <a:t>Systems Overview and Integration Points </a:t>
            </a:r>
          </a:p>
        </p:txBody>
      </p:sp>
      <p:sp>
        <p:nvSpPr>
          <p:cNvPr id="11" name="Text Placeholder 10"/>
          <p:cNvSpPr>
            <a:spLocks noGrp="1"/>
          </p:cNvSpPr>
          <p:nvPr>
            <p:ph type="body" idx="1"/>
          </p:nvPr>
        </p:nvSpPr>
        <p:spPr>
          <a:xfrm>
            <a:off x="151130" y="1219201"/>
            <a:ext cx="8383270" cy="457199"/>
          </a:xfrm>
        </p:spPr>
        <p:txBody>
          <a:bodyPr/>
          <a:lstStyle/>
          <a:p>
            <a:r>
              <a:rPr lang="en-US" dirty="0"/>
              <a:t>Human Capital Management </a:t>
            </a:r>
            <a:r>
              <a:rPr lang="en-US" dirty="0" smtClean="0"/>
              <a:t>(</a:t>
            </a:r>
            <a:r>
              <a:rPr lang="en-US" dirty="0"/>
              <a:t>HCM</a:t>
            </a:r>
            <a:r>
              <a:rPr lang="en-US" dirty="0" smtClean="0"/>
              <a:t>)</a:t>
            </a:r>
            <a:endParaRPr lang="en-US" dirty="0"/>
          </a:p>
        </p:txBody>
      </p:sp>
      <p:sp>
        <p:nvSpPr>
          <p:cNvPr id="12" name="Content Placeholder 11"/>
          <p:cNvSpPr>
            <a:spLocks noGrp="1"/>
          </p:cNvSpPr>
          <p:nvPr>
            <p:ph sz="half" idx="2"/>
          </p:nvPr>
        </p:nvSpPr>
        <p:spPr>
          <a:xfrm>
            <a:off x="228600" y="1676400"/>
            <a:ext cx="8839200" cy="5029200"/>
          </a:xfrm>
        </p:spPr>
        <p:txBody>
          <a:bodyPr/>
          <a:lstStyle/>
          <a:p>
            <a:r>
              <a:rPr lang="en-US" sz="1800" b="1" dirty="0" smtClean="0"/>
              <a:t>HR Core </a:t>
            </a:r>
            <a:r>
              <a:rPr lang="en-US" sz="1800" dirty="0" smtClean="0"/>
              <a:t>- </a:t>
            </a:r>
            <a:r>
              <a:rPr lang="en-US" sz="1800" dirty="0"/>
              <a:t>P</a:t>
            </a:r>
            <a:r>
              <a:rPr lang="en-US" sz="1800" dirty="0" smtClean="0"/>
              <a:t>rovides </a:t>
            </a:r>
            <a:r>
              <a:rPr lang="en-US" sz="1800" dirty="0"/>
              <a:t>the foundation for your human resource management system</a:t>
            </a:r>
          </a:p>
          <a:p>
            <a:pPr marL="0" indent="0">
              <a:buNone/>
            </a:pPr>
            <a:endParaRPr lang="en-US" sz="1800" dirty="0" smtClean="0"/>
          </a:p>
          <a:p>
            <a:r>
              <a:rPr lang="en-US" sz="1800" b="1" dirty="0" smtClean="0"/>
              <a:t>Recruiting/Talent and Acquisitions Management </a:t>
            </a:r>
            <a:r>
              <a:rPr lang="en-US" sz="1800" dirty="0" smtClean="0"/>
              <a:t>- A </a:t>
            </a:r>
            <a:r>
              <a:rPr lang="en-US" sz="1800" dirty="0"/>
              <a:t>complete, integrated system that enables organizations to effectively manage workforce acquisition across all employment categories. Whether you have a few resumes to fill hard-to-find positions or you have plenty of resumes but top candidates are scarce, Talent Acquisition Manager is ideally suited to meet your needs in any type of hiring conditions. Streams of applicants can be screened, interviewed, and hired quickly and efficiently.</a:t>
            </a:r>
          </a:p>
          <a:p>
            <a:endParaRPr lang="en-US" sz="1800" dirty="0" smtClean="0"/>
          </a:p>
          <a:p>
            <a:r>
              <a:rPr lang="en-US" sz="1800" b="1" dirty="0" smtClean="0"/>
              <a:t>Payroll</a:t>
            </a:r>
            <a:r>
              <a:rPr lang="en-US" sz="1800" dirty="0" smtClean="0"/>
              <a:t> - </a:t>
            </a:r>
            <a:r>
              <a:rPr lang="en-US" sz="1800" dirty="0"/>
              <a:t>Payroll for North America provides the tools to calculate earnings, taxes, and deductions efficiently; maintain balances; and report payroll data while minimizing the burden on IT managers and payroll staff</a:t>
            </a:r>
            <a:r>
              <a:rPr lang="en-US" sz="1800" dirty="0" smtClean="0"/>
              <a:t>.</a:t>
            </a:r>
          </a:p>
        </p:txBody>
      </p:sp>
      <p:sp>
        <p:nvSpPr>
          <p:cNvPr id="4" name="Slide Number Placeholder 3"/>
          <p:cNvSpPr>
            <a:spLocks noGrp="1"/>
          </p:cNvSpPr>
          <p:nvPr>
            <p:ph type="sldNum" sz="quarter" idx="12"/>
          </p:nvPr>
        </p:nvSpPr>
        <p:spPr/>
        <p:txBody>
          <a:bodyPr/>
          <a:lstStyle/>
          <a:p>
            <a:fld id="{36E1A458-F34A-4426-820C-5767D69C6D10}" type="slidenum">
              <a:rPr lang="en-US" smtClean="0"/>
              <a:pPr/>
              <a:t>9</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4267200" y="6324600"/>
            <a:ext cx="269626" cy="276999"/>
          </a:xfrm>
          <a:prstGeom prst="rect">
            <a:avLst/>
          </a:prstGeom>
        </p:spPr>
        <p:txBody>
          <a:bodyPr wrap="none">
            <a:spAutoFit/>
          </a:bodyPr>
          <a:lstStyle/>
          <a:p>
            <a:fld id="{36E1A458-F34A-4426-820C-5767D69C6D10}" type="slidenum">
              <a:rPr lang="en-US" sz="1200">
                <a:solidFill>
                  <a:schemeClr val="bg1">
                    <a:lumMod val="65000"/>
                  </a:schemeClr>
                </a:solidFill>
              </a:rPr>
              <a:pPr/>
              <a:t>9</a:t>
            </a:fld>
            <a:endParaRPr lang="en-US" sz="1200" dirty="0"/>
          </a:p>
        </p:txBody>
      </p:sp>
    </p:spTree>
    <p:extLst>
      <p:ext uri="{BB962C8B-B14F-4D97-AF65-F5344CB8AC3E}">
        <p14:creationId xmlns:p14="http://schemas.microsoft.com/office/powerpoint/2010/main" val="898601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Blu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ListId:CRL;">BootCamp Presentation Day 1</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F64B5AA68BCE43B6D90D24485F1B17" ma:contentTypeVersion="" ma:contentTypeDescription="Create a new document." ma:contentTypeScope="" ma:versionID="e3e6ca188e92685c557986f61c889db9">
  <xsd:schema xmlns:xsd="http://www.w3.org/2001/XMLSchema" xmlns:xs="http://www.w3.org/2001/XMLSchema" xmlns:p="http://schemas.microsoft.com/office/2006/metadata/properties" xmlns:ns2="$ListId:CRL;" targetNamespace="http://schemas.microsoft.com/office/2006/metadata/properties" ma:root="true" ma:fieldsID="d95d8f1ba1f676c6c0824a9dec577833" ns2:_="">
    <xsd:import namespace="$ListId:CRL;"/>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CRL;"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0F86D-1E1C-4E13-88AF-6EB2D5EF0ED8}">
  <ds:schemaRefs>
    <ds:schemaRef ds:uri="http://www.w3.org/XML/1998/namespace"/>
    <ds:schemaRef ds:uri="http://schemas.microsoft.com/office/2006/metadata/properties"/>
    <ds:schemaRef ds:uri="http://purl.org/dc/dcmitype/"/>
    <ds:schemaRef ds:uri="http://purl.org/dc/terms/"/>
    <ds:schemaRef ds:uri="$ListId:CRL;"/>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3FD4CA5-9FC2-4E1C-AC6A-D8E6CE421B6A}">
  <ds:schemaRefs>
    <ds:schemaRef ds:uri="http://schemas.microsoft.com/sharepoint/v3/contenttype/forms"/>
  </ds:schemaRefs>
</ds:datastoreItem>
</file>

<file path=customXml/itemProps3.xml><?xml version="1.0" encoding="utf-8"?>
<ds:datastoreItem xmlns:ds="http://schemas.openxmlformats.org/officeDocument/2006/customXml" ds:itemID="{2F7D759B-EC6C-4D31-8A88-4DDCFBCD40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CRL;"/>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4216</TotalTime>
  <Words>2755</Words>
  <Application>Microsoft Office PowerPoint</Application>
  <PresentationFormat>On-screen Show (4:3)</PresentationFormat>
  <Paragraphs>436</Paragraphs>
  <Slides>43</Slides>
  <Notes>25</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lightBlue</vt:lpstr>
      <vt:lpstr>2_Custom Design</vt:lpstr>
      <vt:lpstr>1_Custom Design</vt:lpstr>
      <vt:lpstr>Custom Design</vt:lpstr>
      <vt:lpstr>Global Solution – BPA Workshops Foundation Proposal Review and Adoption</vt:lpstr>
      <vt:lpstr>Agenda</vt:lpstr>
      <vt:lpstr>Applications List</vt:lpstr>
      <vt:lpstr>Applications List</vt:lpstr>
      <vt:lpstr>Foundation Decisions</vt:lpstr>
      <vt:lpstr>Foundation Decisions</vt:lpstr>
      <vt:lpstr>Systems Overview and Integration Points </vt:lpstr>
      <vt:lpstr>Systems Overview and Integration Points </vt:lpstr>
      <vt:lpstr>Systems Overview and Integration Points </vt:lpstr>
      <vt:lpstr>Systems Overview and Integration Points </vt:lpstr>
      <vt:lpstr>Systems Overview and Integration Points </vt:lpstr>
      <vt:lpstr>Systems Overview and Integration Points </vt:lpstr>
      <vt:lpstr>Systems Overview and Integration Points </vt:lpstr>
      <vt:lpstr>Systems Overview and Integration Points </vt:lpstr>
      <vt:lpstr>Systems Overview and Integration Points </vt:lpstr>
      <vt:lpstr>Human Capital Management</vt:lpstr>
      <vt:lpstr>Human Capital Management</vt:lpstr>
      <vt:lpstr>Human Capital Management</vt:lpstr>
      <vt:lpstr>Human Capital Management</vt:lpstr>
      <vt:lpstr>Human Capital Management</vt:lpstr>
      <vt:lpstr>Human Capital Management</vt:lpstr>
      <vt:lpstr>Human Capital Management</vt:lpstr>
      <vt:lpstr>Campus Solutions</vt:lpstr>
      <vt:lpstr>Campus Solutions</vt:lpstr>
      <vt:lpstr>Campus Solutions</vt:lpstr>
      <vt:lpstr>Campus Solutions</vt:lpstr>
      <vt:lpstr>Campus Solutions</vt:lpstr>
      <vt:lpstr>Campus Solutions</vt:lpstr>
      <vt:lpstr>Campus Solutions</vt:lpstr>
      <vt:lpstr>Campus Solutions</vt:lpstr>
      <vt:lpstr>Campus Solutions</vt:lpstr>
      <vt:lpstr>Campus Solutions</vt:lpstr>
      <vt:lpstr>Campus Solutions</vt:lpstr>
      <vt:lpstr>Financial Management</vt:lpstr>
      <vt:lpstr>Financial Management</vt:lpstr>
      <vt:lpstr>Financial Management</vt:lpstr>
      <vt:lpstr>Financial Management</vt:lpstr>
      <vt:lpstr>Systems Overview and Integration Points</vt:lpstr>
      <vt:lpstr>Systems Overview and Integration Points </vt:lpstr>
      <vt:lpstr>Useful Terminology</vt:lpstr>
      <vt:lpstr>Useful Terminology</vt:lpstr>
      <vt:lpstr>Useful Terminology</vt:lpstr>
      <vt:lpstr>Questions and Answers</vt:lpstr>
    </vt:vector>
  </TitlesOfParts>
  <Company>UWP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BootCamp Presentation Day 1</dc:title>
  <dc:creator>Kimberly Woodings</dc:creator>
  <cp:lastModifiedBy>Karen Abels</cp:lastModifiedBy>
  <cp:revision>259</cp:revision>
  <cp:lastPrinted>2011-05-05T15:27:30Z</cp:lastPrinted>
  <dcterms:created xsi:type="dcterms:W3CDTF">2011-04-27T18:48:09Z</dcterms:created>
  <dcterms:modified xsi:type="dcterms:W3CDTF">2013-04-29T22:17:22Z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ference">
    <vt:lpwstr/>
  </property>
  <property fmtid="{D5CDD505-2E9C-101B-9397-08002B2CF9AE}" pid="3" name="Category0">
    <vt:lpwstr>Project Kick-off</vt:lpwstr>
  </property>
  <property fmtid="{D5CDD505-2E9C-101B-9397-08002B2CF9AE}" pid="4" name="Description0">
    <vt:lpwstr>Executive Project Kick-off Presentation</vt:lpwstr>
  </property>
  <property fmtid="{D5CDD505-2E9C-101B-9397-08002B2CF9AE}" pid="5" name="Doc Type">
    <vt:lpwstr>Presentation</vt:lpwstr>
  </property>
  <property fmtid="{D5CDD505-2E9C-101B-9397-08002B2CF9AE}" pid="6" name="Phase">
    <vt:lpwstr>e. Communication</vt:lpwstr>
  </property>
  <property fmtid="{D5CDD505-2E9C-101B-9397-08002B2CF9AE}" pid="7" name="baseline">
    <vt:lpwstr>0</vt:lpwstr>
  </property>
  <property fmtid="{D5CDD505-2E9C-101B-9397-08002B2CF9AE}" pid="8" name="Client">
    <vt:lpwstr/>
  </property>
  <property fmtid="{D5CDD505-2E9C-101B-9397-08002B2CF9AE}" pid="9" name="Issued To">
    <vt:lpwstr/>
  </property>
  <property fmtid="{D5CDD505-2E9C-101B-9397-08002B2CF9AE}" pid="10" name="Document Number">
    <vt:lpwstr/>
  </property>
  <property fmtid="{D5CDD505-2E9C-101B-9397-08002B2CF9AE}" pid="11" name="Version0">
    <vt:lpwstr/>
  </property>
  <property fmtid="{D5CDD505-2E9C-101B-9397-08002B2CF9AE}" pid="12" name="Approved By (CIBER)">
    <vt:lpwstr/>
  </property>
  <property fmtid="{D5CDD505-2E9C-101B-9397-08002B2CF9AE}" pid="13" name="Approved Date (CIBER)">
    <vt:lpwstr/>
  </property>
  <property fmtid="{D5CDD505-2E9C-101B-9397-08002B2CF9AE}" pid="14" name="Approved Date (Client)">
    <vt:lpwstr/>
  </property>
  <property fmtid="{D5CDD505-2E9C-101B-9397-08002B2CF9AE}" pid="15" name="File Name">
    <vt:lpwstr/>
  </property>
  <property fmtid="{D5CDD505-2E9C-101B-9397-08002B2CF9AE}" pid="16" name="Author0">
    <vt:lpwstr/>
  </property>
  <property fmtid="{D5CDD505-2E9C-101B-9397-08002B2CF9AE}" pid="17" name="Status">
    <vt:lpwstr/>
  </property>
  <property fmtid="{D5CDD505-2E9C-101B-9397-08002B2CF9AE}" pid="18" name="Security Class">
    <vt:lpwstr/>
  </property>
  <property fmtid="{D5CDD505-2E9C-101B-9397-08002B2CF9AE}" pid="19" name="Issue Date">
    <vt:lpwstr/>
  </property>
  <property fmtid="{D5CDD505-2E9C-101B-9397-08002B2CF9AE}" pid="20" name="Issued By">
    <vt:lpwstr/>
  </property>
  <property fmtid="{D5CDD505-2E9C-101B-9397-08002B2CF9AE}" pid="21" name="Distribution">
    <vt:lpwstr/>
  </property>
  <property fmtid="{D5CDD505-2E9C-101B-9397-08002B2CF9AE}" pid="22" name="Approved By (Client)">
    <vt:lpwstr/>
  </property>
  <property fmtid="{D5CDD505-2E9C-101B-9397-08002B2CF9AE}" pid="23" name="ContentTypeId">
    <vt:lpwstr>0x0101002BF64B5AA68BCE43B6D90D24485F1B17</vt:lpwstr>
  </property>
</Properties>
</file>