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handoutMasterIdLst>
    <p:handoutMasterId r:id="rId29"/>
  </p:handoutMasterIdLst>
  <p:sldIdLst>
    <p:sldId id="256" r:id="rId2"/>
    <p:sldId id="267" r:id="rId3"/>
    <p:sldId id="266" r:id="rId4"/>
    <p:sldId id="258" r:id="rId5"/>
    <p:sldId id="259" r:id="rId6"/>
    <p:sldId id="260" r:id="rId7"/>
    <p:sldId id="270" r:id="rId8"/>
    <p:sldId id="261" r:id="rId9"/>
    <p:sldId id="279" r:id="rId10"/>
    <p:sldId id="280" r:id="rId11"/>
    <p:sldId id="271" r:id="rId12"/>
    <p:sldId id="281" r:id="rId13"/>
    <p:sldId id="262" r:id="rId14"/>
    <p:sldId id="282" r:id="rId15"/>
    <p:sldId id="274" r:id="rId16"/>
    <p:sldId id="275" r:id="rId17"/>
    <p:sldId id="289" r:id="rId18"/>
    <p:sldId id="290" r:id="rId19"/>
    <p:sldId id="285" r:id="rId20"/>
    <p:sldId id="291" r:id="rId21"/>
    <p:sldId id="292" r:id="rId22"/>
    <p:sldId id="293" r:id="rId23"/>
    <p:sldId id="286" r:id="rId24"/>
    <p:sldId id="294" r:id="rId25"/>
    <p:sldId id="295" r:id="rId26"/>
    <p:sldId id="287" r:id="rId27"/>
    <p:sldId id="296" r:id="rId2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A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3311" tIns="46655" rIns="93311" bIns="46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1" tIns="46655" rIns="93311" bIns="46655" rtlCol="0"/>
          <a:lstStyle>
            <a:lvl1pPr algn="r">
              <a:defRPr sz="1200"/>
            </a:lvl1pPr>
          </a:lstStyle>
          <a:p>
            <a:fld id="{70DAA457-3866-4548-9095-67270830AB7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2"/>
            <a:ext cx="3043343" cy="467071"/>
          </a:xfrm>
          <a:prstGeom prst="rect">
            <a:avLst/>
          </a:prstGeom>
        </p:spPr>
        <p:txBody>
          <a:bodyPr vert="horz" lIns="93311" tIns="46655" rIns="93311" bIns="46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2"/>
            <a:ext cx="3043343" cy="467071"/>
          </a:xfrm>
          <a:prstGeom prst="rect">
            <a:avLst/>
          </a:prstGeom>
        </p:spPr>
        <p:txBody>
          <a:bodyPr vert="horz" lIns="93311" tIns="46655" rIns="93311" bIns="46655" rtlCol="0" anchor="b"/>
          <a:lstStyle>
            <a:lvl1pPr algn="r">
              <a:defRPr sz="1200"/>
            </a:lvl1pPr>
          </a:lstStyle>
          <a:p>
            <a:fld id="{860614FF-CAE8-4CD2-A389-B360D5FC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65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8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6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3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6A953-47EB-4CE7-AC21-AF4FEF25A470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E3D1-AC73-41D8-B9B2-0BC78D3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attlecentral.edu/employe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s.seattlecolleges.ed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pps.seattlecolleges.ed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103: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FMS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Query, IDCs and You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78835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451" y="418011"/>
            <a:ext cx="11168743" cy="610035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1156"/>
          </a:xfrm>
        </p:spPr>
        <p:txBody>
          <a:bodyPr/>
          <a:lstStyle/>
          <a:p>
            <a:r>
              <a:rPr lang="en-US" b="1" dirty="0"/>
              <a:t>Expense Report </a:t>
            </a:r>
            <a:r>
              <a:rPr lang="en-US" dirty="0"/>
              <a:t>- Look for the Details	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5470855"/>
            <a:ext cx="11970327" cy="177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u="sng" dirty="0"/>
              <a:t>Different appropriations</a:t>
            </a:r>
            <a:r>
              <a:rPr lang="en-US" sz="2800" dirty="0"/>
              <a:t>       </a:t>
            </a:r>
            <a:r>
              <a:rPr lang="en-US" sz="2800" u="sng" dirty="0"/>
              <a:t>Order No</a:t>
            </a:r>
            <a:r>
              <a:rPr lang="en-US" sz="2800" dirty="0"/>
              <a:t>		  </a:t>
            </a:r>
            <a:r>
              <a:rPr lang="en-US" sz="2800" u="sng" dirty="0"/>
              <a:t>Doc/</a:t>
            </a:r>
            <a:r>
              <a:rPr lang="en-US" sz="2800" u="sng" dirty="0" err="1"/>
              <a:t>Chk</a:t>
            </a:r>
            <a:r>
              <a:rPr lang="en-US" sz="2800" u="sng" dirty="0"/>
              <a:t> No</a:t>
            </a:r>
            <a:r>
              <a:rPr lang="en-US" sz="2800" dirty="0"/>
              <a:t>	</a:t>
            </a:r>
            <a:r>
              <a:rPr lang="en-US" sz="2800" u="sng" dirty="0"/>
              <a:t>Negative Expense</a:t>
            </a:r>
          </a:p>
          <a:p>
            <a:pPr marL="457200" lvl="1" indent="0">
              <a:buNone/>
            </a:pPr>
            <a:r>
              <a:rPr lang="en-US" sz="2800" dirty="0"/>
              <a:t>101, 3E0, 846		  8462712OPG	  CBOSS194		What does that 										mean?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6483" y="751156"/>
            <a:ext cx="11537360" cy="4402735"/>
            <a:chOff x="216483" y="751156"/>
            <a:chExt cx="11537360" cy="44027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483" y="751156"/>
              <a:ext cx="11537360" cy="4402735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4405745" y="2315688"/>
              <a:ext cx="5700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405745" y="2634344"/>
              <a:ext cx="5700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98794" y="2539340"/>
              <a:ext cx="1227518" cy="275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19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2" y="382385"/>
            <a:ext cx="11097491" cy="6365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" y="66504"/>
            <a:ext cx="5453149" cy="590204"/>
          </a:xfrm>
        </p:spPr>
        <p:txBody>
          <a:bodyPr>
            <a:normAutofit/>
          </a:bodyPr>
          <a:lstStyle/>
          <a:p>
            <a:r>
              <a:rPr lang="en-US" sz="3200" dirty="0"/>
              <a:t>Look for the Details, Continued</a:t>
            </a:r>
          </a:p>
        </p:txBody>
      </p:sp>
    </p:spTree>
    <p:extLst>
      <p:ext uri="{BB962C8B-B14F-4D97-AF65-F5344CB8AC3E}">
        <p14:creationId xmlns:p14="http://schemas.microsoft.com/office/powerpoint/2010/main" val="3713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1156"/>
          </a:xfrm>
        </p:spPr>
        <p:txBody>
          <a:bodyPr/>
          <a:lstStyle/>
          <a:p>
            <a:r>
              <a:rPr lang="en-US" b="1" dirty="0"/>
              <a:t>Revenue </a:t>
            </a:r>
            <a:r>
              <a:rPr lang="en-US" b="1" dirty="0" smtClean="0"/>
              <a:t>Report </a:t>
            </a:r>
            <a:r>
              <a:rPr lang="en-US" dirty="0" smtClean="0"/>
              <a:t>– enter your budget number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5899" y="5378355"/>
            <a:ext cx="10735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Source Revenue			4. Year/Quarter</a:t>
            </a:r>
          </a:p>
          <a:p>
            <a:r>
              <a:rPr lang="en-US" sz="2800" dirty="0"/>
              <a:t>2. Sub-Source				5. Revenue on Non-Operating</a:t>
            </a:r>
          </a:p>
          <a:p>
            <a:r>
              <a:rPr lang="en-US" sz="2800" dirty="0"/>
              <a:t>3. Negative </a:t>
            </a:r>
            <a:r>
              <a:rPr lang="en-US" sz="2800" dirty="0" smtClean="0"/>
              <a:t>Numbers		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1886" y="727404"/>
            <a:ext cx="10947021" cy="4531396"/>
            <a:chOff x="561886" y="727404"/>
            <a:chExt cx="10947021" cy="45313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886" y="727404"/>
              <a:ext cx="10947021" cy="45313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92142" y="2183080"/>
              <a:ext cx="1227518" cy="275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47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91" y="136064"/>
            <a:ext cx="6361300" cy="736775"/>
          </a:xfrm>
        </p:spPr>
        <p:txBody>
          <a:bodyPr>
            <a:normAutofit/>
          </a:bodyPr>
          <a:lstStyle/>
          <a:p>
            <a:r>
              <a:rPr lang="en-US" sz="3600" dirty="0"/>
              <a:t>Revenue Report,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3" y="831273"/>
            <a:ext cx="11330248" cy="58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792"/>
            <a:ext cx="10515600" cy="847540"/>
          </a:xfrm>
        </p:spPr>
        <p:txBody>
          <a:bodyPr/>
          <a:lstStyle/>
          <a:p>
            <a:r>
              <a:rPr lang="en-US" b="1" dirty="0"/>
              <a:t>Payroll </a:t>
            </a:r>
            <a:r>
              <a:rPr lang="en-US" b="1" dirty="0" smtClean="0"/>
              <a:t>Report </a:t>
            </a:r>
            <a:r>
              <a:rPr lang="en-US" dirty="0" smtClean="0"/>
              <a:t>– enter your budget number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3674" y="1129403"/>
            <a:ext cx="11689252" cy="4797572"/>
            <a:chOff x="203674" y="1129403"/>
            <a:chExt cx="11689252" cy="41278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674" y="1129403"/>
              <a:ext cx="11689252" cy="412780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95258" y="3180243"/>
              <a:ext cx="1227518" cy="275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77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3" y="789709"/>
            <a:ext cx="11690069" cy="4455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34" y="37877"/>
            <a:ext cx="5993476" cy="888274"/>
          </a:xfrm>
        </p:spPr>
        <p:txBody>
          <a:bodyPr/>
          <a:lstStyle/>
          <a:p>
            <a:r>
              <a:rPr lang="en-US" dirty="0"/>
              <a:t>Payroll Report, Continued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138" y="4966302"/>
            <a:ext cx="5881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Names</a:t>
            </a:r>
          </a:p>
          <a:p>
            <a:pPr marL="342900" indent="-342900">
              <a:buAutoNum type="arabicPeriod"/>
            </a:pPr>
            <a:r>
              <a:rPr lang="en-US" sz="2400" dirty="0"/>
              <a:t>Check Date – this is September’s payroll</a:t>
            </a:r>
          </a:p>
          <a:p>
            <a:pPr marL="342900" indent="-342900">
              <a:buAutoNum type="arabicPeriod"/>
            </a:pPr>
            <a:r>
              <a:rPr lang="en-US" sz="2400" dirty="0"/>
              <a:t>Gross Amount and Total Benefits</a:t>
            </a:r>
          </a:p>
          <a:p>
            <a:pPr marL="342900" indent="-342900">
              <a:buAutoNum type="arabicPeriod"/>
            </a:pPr>
            <a:r>
              <a:rPr lang="en-US" sz="2400" dirty="0"/>
              <a:t>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42632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26480" cy="653143"/>
          </a:xfrm>
        </p:spPr>
        <p:txBody>
          <a:bodyPr>
            <a:normAutofit/>
          </a:bodyPr>
          <a:lstStyle/>
          <a:p>
            <a:r>
              <a:rPr lang="en-US" sz="3600" dirty="0"/>
              <a:t>Payroll on an Expense Report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70" y="5804303"/>
            <a:ext cx="669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Organized by object		4. Unemployment Reserves – 1% of A</a:t>
            </a:r>
          </a:p>
          <a:p>
            <a:pPr marL="342900" indent="-342900">
              <a:buAutoNum type="arabicPeriod"/>
            </a:pPr>
            <a:r>
              <a:rPr lang="en-US" b="1" dirty="0"/>
              <a:t>No names				5. October Payroll – November dates</a:t>
            </a:r>
          </a:p>
          <a:p>
            <a:pPr marL="342900" indent="-342900">
              <a:buAutoNum type="arabicPeriod"/>
            </a:pPr>
            <a:r>
              <a:rPr lang="en-US" b="1" dirty="0"/>
              <a:t>Health insurance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5" y="473825"/>
            <a:ext cx="11230494" cy="60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18" y="59084"/>
            <a:ext cx="2196192" cy="1325563"/>
          </a:xfrm>
        </p:spPr>
        <p:txBody>
          <a:bodyPr/>
          <a:lstStyle/>
          <a:p>
            <a:r>
              <a:rPr lang="en-US" b="1" dirty="0" smtClean="0"/>
              <a:t>Budget Planner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08" y="46128"/>
            <a:ext cx="8882743" cy="67018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8822" y="1303557"/>
            <a:ext cx="2266270" cy="3502417"/>
            <a:chOff x="189547" y="1940242"/>
            <a:chExt cx="2266270" cy="35024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547" y="1940242"/>
              <a:ext cx="2266270" cy="350241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4320" y="4558937"/>
              <a:ext cx="1423851" cy="2873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4883136"/>
            <a:ext cx="3056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Revenue = Expenses so $0 Projected Budget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 increased this grant budget by $5,300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Trying using your state budget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8834" y="1136469"/>
            <a:ext cx="1476103" cy="613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9617" y="6443856"/>
            <a:ext cx="1423851" cy="287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68703" y="6443855"/>
            <a:ext cx="1423851" cy="287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62" y="221437"/>
            <a:ext cx="10034847" cy="892472"/>
          </a:xfrm>
        </p:spPr>
        <p:txBody>
          <a:bodyPr/>
          <a:lstStyle/>
          <a:p>
            <a:r>
              <a:rPr lang="en-US" b="1" dirty="0"/>
              <a:t>Use raw data to create a pivot </a:t>
            </a:r>
            <a:r>
              <a:rPr lang="en-US" b="1" dirty="0" smtClean="0"/>
              <a:t>table in Excel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076" y="1197034"/>
            <a:ext cx="10490661" cy="5061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9464" y="5634217"/>
            <a:ext cx="1765546" cy="496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24" y="182880"/>
            <a:ext cx="11006051" cy="7713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Accounting Report -&gt; View Raw Data -&gt; Download to Excel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631767" y="911540"/>
            <a:ext cx="10906298" cy="5844210"/>
            <a:chOff x="1052512" y="954224"/>
            <a:chExt cx="10086976" cy="58015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512" y="954224"/>
              <a:ext cx="10086976" cy="5801527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7981406" y="996596"/>
              <a:ext cx="574832" cy="6362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02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How do I log on to FMS Query?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77" y="1750423"/>
            <a:ext cx="3966274" cy="4558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6686" y="1440779"/>
            <a:ext cx="71584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Use the link on the </a:t>
            </a:r>
            <a:r>
              <a:rPr lang="en-US" sz="3200" u="sng" dirty="0"/>
              <a:t>Employee</a:t>
            </a:r>
            <a:r>
              <a:rPr lang="en-US" sz="3200" dirty="0"/>
              <a:t> webpage or the </a:t>
            </a:r>
            <a:r>
              <a:rPr lang="en-US" sz="3200" u="sng" dirty="0"/>
              <a:t>Apps</a:t>
            </a:r>
            <a:r>
              <a:rPr lang="en-US" sz="3200" dirty="0"/>
              <a:t> page</a:t>
            </a:r>
          </a:p>
          <a:p>
            <a:pPr lvl="1"/>
            <a:r>
              <a:rPr lang="en-US" sz="3200" dirty="0"/>
              <a:t>   </a:t>
            </a:r>
            <a:r>
              <a:rPr lang="en-US" sz="3200" dirty="0">
                <a:hlinkClick r:id="rId3"/>
              </a:rPr>
              <a:t>https://seattlecentral.edu/employees</a:t>
            </a:r>
            <a:endParaRPr lang="en-US" sz="3200" dirty="0"/>
          </a:p>
          <a:p>
            <a:pPr lvl="1"/>
            <a:r>
              <a:rPr lang="en-US" sz="3200" dirty="0"/>
              <a:t>   </a:t>
            </a:r>
            <a:r>
              <a:rPr lang="en-US" sz="3200" dirty="0">
                <a:hlinkClick r:id="rId4"/>
              </a:rPr>
              <a:t>https://apps.seattlecolleges.edu</a:t>
            </a:r>
            <a:endParaRPr lang="en-US" sz="3200" dirty="0"/>
          </a:p>
          <a:p>
            <a:pPr lvl="1"/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Login using Outlook credentials</a:t>
            </a:r>
          </a:p>
          <a:p>
            <a:r>
              <a:rPr lang="en-US" sz="3200" dirty="0"/>
              <a:t>	   First.Last@seattlecolleges.edu</a:t>
            </a:r>
          </a:p>
          <a:p>
            <a:r>
              <a:rPr lang="en-US" sz="3200" dirty="0"/>
              <a:t>	   </a:t>
            </a:r>
            <a:r>
              <a:rPr lang="en-US" sz="3200" dirty="0" smtClean="0"/>
              <a:t>Password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Compatible with Internet Explorer and Chrome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5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1474" y="678317"/>
            <a:ext cx="11242599" cy="6022145"/>
            <a:chOff x="1389096" y="225062"/>
            <a:chExt cx="10714460" cy="63817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8506" y="225062"/>
              <a:ext cx="9925050" cy="63817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291840" y="225062"/>
              <a:ext cx="666206" cy="2843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389096" y="705394"/>
              <a:ext cx="868024" cy="784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6661" y="93126"/>
            <a:ext cx="6237206" cy="5851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Insert Tab   2. Click on Pivot Table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19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2" y="64453"/>
            <a:ext cx="12047964" cy="5451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Select range of data you want in the pivot table  2. Choose location of pivot table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564068"/>
            <a:ext cx="9919656" cy="6229590"/>
            <a:chOff x="1219200" y="564068"/>
            <a:chExt cx="9919656" cy="62295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564068"/>
              <a:ext cx="9919656" cy="6229590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6179028" y="4845618"/>
              <a:ext cx="1015805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484087" y="3476273"/>
              <a:ext cx="1015805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70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8480" y="104502"/>
            <a:ext cx="11960066" cy="6453051"/>
            <a:chOff x="128480" y="104502"/>
            <a:chExt cx="11960066" cy="64530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480" y="104502"/>
              <a:ext cx="11960066" cy="64530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862457" y="4519749"/>
              <a:ext cx="2199963" cy="17242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2233748" y="6439988"/>
              <a:ext cx="1031964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93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337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Interdepartmental Charge &amp; Credit - IDC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0105"/>
            <a:ext cx="5888140" cy="50078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Use this form to move expenditures between budgets, to correct revenues or charges to budgets, to charge another budget within Seattle Central for goods/services provided or transfer revenue within the same fund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59137" y="2415242"/>
            <a:ext cx="568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IDC form must be filled out using Microsoft </a:t>
            </a:r>
            <a:r>
              <a:rPr lang="en-US" sz="3600" dirty="0" smtClean="0"/>
              <a:t>Access</a:t>
            </a:r>
            <a:r>
              <a:rPr lang="en-US" sz="3600" dirty="0"/>
              <a:t>	</a:t>
            </a:r>
            <a:r>
              <a:rPr lang="en-US" sz="2800" dirty="0">
                <a:hlinkClick r:id="rId2"/>
              </a:rPr>
              <a:t>https://apps.seattlecolleges.edu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535" y="4463715"/>
            <a:ext cx="3161483" cy="20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30" y="366577"/>
            <a:ext cx="10054121" cy="62824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10297005" y="1410785"/>
            <a:ext cx="1720823" cy="4702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" y="95522"/>
            <a:ext cx="11928567" cy="4306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513" y="4295908"/>
            <a:ext cx="6737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Click on ITG Download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Click on link under “Where is Charge Credit form?”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Save As and download to your desktop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Download 1 time only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Open from icon on your desktop from now on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2" y="4153989"/>
            <a:ext cx="3443050" cy="25864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6828" y="3004457"/>
            <a:ext cx="1177836" cy="235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98373" y="2248852"/>
            <a:ext cx="12670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119653" y="6137229"/>
            <a:ext cx="12670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3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03868"/>
            <a:ext cx="10515600" cy="1325563"/>
          </a:xfrm>
        </p:spPr>
        <p:txBody>
          <a:bodyPr/>
          <a:lstStyle/>
          <a:p>
            <a:r>
              <a:rPr lang="en-US" b="1" dirty="0" smtClean="0"/>
              <a:t>IDC Options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9" y="1429431"/>
            <a:ext cx="8220751" cy="4923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58689" y="253635"/>
            <a:ext cx="366539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Number List</a:t>
            </a:r>
            <a:r>
              <a:rPr lang="en-US" sz="2400" dirty="0" smtClean="0"/>
              <a:t> – shows the number, title and amount of all IDCs you have created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Input Form</a:t>
            </a:r>
            <a:r>
              <a:rPr lang="en-US" sz="2400" dirty="0" smtClean="0"/>
              <a:t> – click here to begin a new IDC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Edit Form</a:t>
            </a:r>
            <a:r>
              <a:rPr lang="en-US" sz="2400" dirty="0" smtClean="0"/>
              <a:t> – allows you to edit an IDC you previously created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Print form</a:t>
            </a:r>
            <a:r>
              <a:rPr lang="en-US" sz="2400" dirty="0" smtClean="0"/>
              <a:t> – allows you to print an IDC you previously created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u="sng" dirty="0" smtClean="0"/>
              <a:t>Exit Access</a:t>
            </a:r>
            <a:r>
              <a:rPr lang="en-US" sz="2400" dirty="0" smtClean="0"/>
              <a:t> – closes the application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83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49279" y="47500"/>
            <a:ext cx="444272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Fill in the lines available</a:t>
            </a:r>
          </a:p>
          <a:p>
            <a:r>
              <a:rPr lang="en-US" dirty="0" smtClean="0"/>
              <a:t>	You </a:t>
            </a:r>
            <a:r>
              <a:rPr lang="en-US" dirty="0"/>
              <a:t>will not be able to click &amp; </a:t>
            </a:r>
            <a:r>
              <a:rPr lang="en-US" dirty="0" smtClean="0"/>
              <a:t>write </a:t>
            </a:r>
            <a:r>
              <a:rPr lang="en-US" dirty="0"/>
              <a:t>in </a:t>
            </a:r>
            <a:r>
              <a:rPr lang="en-US" dirty="0" smtClean="0"/>
              <a:t>	Signature or Campus/Department </a:t>
            </a:r>
            <a:r>
              <a:rPr lang="en-US" dirty="0"/>
              <a:t>lines</a:t>
            </a:r>
          </a:p>
          <a:p>
            <a:endParaRPr lang="en-US" dirty="0" smtClean="0"/>
          </a:p>
          <a:p>
            <a:r>
              <a:rPr lang="en-US" b="1" dirty="0" smtClean="0"/>
              <a:t>IDC Number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Choose </a:t>
            </a:r>
            <a:r>
              <a:rPr lang="en-US" dirty="0">
                <a:solidFill>
                  <a:srgbClr val="7030A0"/>
                </a:solidFill>
              </a:rPr>
              <a:t>campus from </a:t>
            </a:r>
            <a:r>
              <a:rPr lang="en-US" dirty="0" smtClean="0">
                <a:solidFill>
                  <a:srgbClr val="7030A0"/>
                </a:solidFill>
              </a:rPr>
              <a:t>dropdown menu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C00000"/>
                </a:solidFill>
              </a:rPr>
              <a:t>Department </a:t>
            </a:r>
            <a:r>
              <a:rPr lang="en-US" dirty="0">
                <a:solidFill>
                  <a:srgbClr val="C00000"/>
                </a:solidFill>
              </a:rPr>
              <a:t>initials – 2 or 3 </a:t>
            </a:r>
            <a:r>
              <a:rPr lang="en-US" dirty="0" smtClean="0">
                <a:solidFill>
                  <a:srgbClr val="C00000"/>
                </a:solidFill>
              </a:rPr>
              <a:t>letters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0000FF"/>
                </a:solidFill>
              </a:rPr>
              <a:t>Your </a:t>
            </a:r>
            <a:r>
              <a:rPr lang="en-US" dirty="0">
                <a:solidFill>
                  <a:srgbClr val="0000FF"/>
                </a:solidFill>
              </a:rPr>
              <a:t>initials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008A00"/>
                </a:solidFill>
              </a:rPr>
              <a:t>Automatic </a:t>
            </a:r>
            <a:r>
              <a:rPr lang="en-US" dirty="0">
                <a:solidFill>
                  <a:srgbClr val="008A00"/>
                </a:solidFill>
              </a:rPr>
              <a:t>number</a:t>
            </a:r>
          </a:p>
          <a:p>
            <a:endParaRPr lang="en-US" dirty="0"/>
          </a:p>
          <a:p>
            <a:r>
              <a:rPr lang="en-US" b="1" dirty="0" smtClean="0"/>
              <a:t>Attachments</a:t>
            </a:r>
          </a:p>
          <a:p>
            <a:r>
              <a:rPr lang="en-US" dirty="0" smtClean="0"/>
              <a:t>	Attach an FMS Query accounting record 	and highlight the expense/revenue line 	you want to move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Attach additional documentation 	(emails, receipt to prove you already 	paid sales tax, etc.) that explain the IDC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Approvals</a:t>
            </a:r>
          </a:p>
          <a:p>
            <a:pPr lvl="1"/>
            <a:r>
              <a:rPr lang="en-US" dirty="0" smtClean="0"/>
              <a:t>The person responsible for the Department to be Charged must sign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Send to the Business Office for signature</a:t>
            </a:r>
            <a:endParaRPr lang="en-US" dirty="0"/>
          </a:p>
          <a:p>
            <a:pPr lvl="2"/>
            <a:endParaRPr lang="en-US" dirty="0"/>
          </a:p>
          <a:p>
            <a:pPr marL="1257300" lvl="2" indent="-342900">
              <a:buAutoNum type="arabicPeriod"/>
            </a:pP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88659" y="134471"/>
            <a:ext cx="7570973" cy="6696635"/>
            <a:chOff x="88659" y="134471"/>
            <a:chExt cx="7570973" cy="6696635"/>
          </a:xfrm>
        </p:grpSpPr>
        <p:grpSp>
          <p:nvGrpSpPr>
            <p:cNvPr id="20" name="Group 19"/>
            <p:cNvGrpSpPr/>
            <p:nvPr/>
          </p:nvGrpSpPr>
          <p:grpSpPr>
            <a:xfrm>
              <a:off x="88659" y="134471"/>
              <a:ext cx="7570973" cy="6696635"/>
              <a:chOff x="48318" y="1"/>
              <a:chExt cx="8087154" cy="7268587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318" y="1"/>
                <a:ext cx="8087154" cy="365972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37" y="3529159"/>
                <a:ext cx="7987835" cy="3739429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3741101" y="3475864"/>
              <a:ext cx="783255" cy="23201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34969" y="5258729"/>
              <a:ext cx="596344" cy="227691"/>
            </a:xfrm>
            <a:prstGeom prst="rect">
              <a:avLst/>
            </a:prstGeom>
            <a:noFill/>
            <a:ln w="25400">
              <a:solidFill>
                <a:srgbClr val="008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73841" y="1721224"/>
              <a:ext cx="363071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63806" y="1721224"/>
              <a:ext cx="28238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93259" y="1721224"/>
              <a:ext cx="233083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15988" y="1721224"/>
              <a:ext cx="340659" cy="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57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2" y="0"/>
            <a:ext cx="10515600" cy="830997"/>
          </a:xfrm>
        </p:spPr>
        <p:txBody>
          <a:bodyPr/>
          <a:lstStyle/>
          <a:p>
            <a:pPr algn="ctr"/>
            <a:r>
              <a:rPr lang="en-US" b="1" dirty="0"/>
              <a:t>Budget </a:t>
            </a:r>
            <a:r>
              <a:rPr lang="en-US" b="1" dirty="0" smtClean="0"/>
              <a:t>Report </a:t>
            </a:r>
            <a:r>
              <a:rPr lang="en-US" dirty="0" smtClean="0"/>
              <a:t>– Enter your budget number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195" y="1085248"/>
            <a:ext cx="11995885" cy="4387502"/>
            <a:chOff x="61132" y="922419"/>
            <a:chExt cx="11995885" cy="43875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32" y="922419"/>
              <a:ext cx="11995885" cy="438750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122022" y="4867415"/>
              <a:ext cx="1031965" cy="4163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338" y="2360814"/>
              <a:ext cx="1142010" cy="2375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32" y="5727001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Budget Status Report</a:t>
            </a:r>
          </a:p>
          <a:p>
            <a:r>
              <a:rPr lang="en-US" sz="2700" dirty="0"/>
              <a:t>Summary </a:t>
            </a:r>
            <a:r>
              <a:rPr lang="en-US" sz="2700" dirty="0" smtClean="0"/>
              <a:t>report </a:t>
            </a:r>
            <a:r>
              <a:rPr lang="en-US" sz="2700" dirty="0"/>
              <a:t>that combines budget </a:t>
            </a:r>
            <a:r>
              <a:rPr lang="en-US" sz="2700" u="sng" dirty="0"/>
              <a:t>plan</a:t>
            </a:r>
            <a:r>
              <a:rPr lang="en-US" sz="2700" dirty="0"/>
              <a:t> with summarized data from </a:t>
            </a:r>
            <a:r>
              <a:rPr lang="en-US" sz="2700" u="sng" dirty="0"/>
              <a:t>accounting</a:t>
            </a:r>
            <a:r>
              <a:rPr lang="en-US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9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39" y="151187"/>
            <a:ext cx="10146380" cy="816377"/>
          </a:xfrm>
        </p:spPr>
        <p:txBody>
          <a:bodyPr>
            <a:normAutofit/>
          </a:bodyPr>
          <a:lstStyle/>
          <a:p>
            <a:r>
              <a:rPr lang="en-US" sz="3600" dirty="0"/>
              <a:t>Budget Report </a:t>
            </a:r>
            <a:r>
              <a:rPr lang="en-US" sz="3600" dirty="0" smtClean="0"/>
              <a:t>Format/Formula – </a:t>
            </a:r>
            <a:r>
              <a:rPr lang="en-US" sz="3600" dirty="0"/>
              <a:t>State Appropriation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8" y="967564"/>
            <a:ext cx="11784989" cy="57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589" y="8688"/>
            <a:ext cx="10515600" cy="705708"/>
          </a:xfrm>
        </p:spPr>
        <p:txBody>
          <a:bodyPr/>
          <a:lstStyle/>
          <a:p>
            <a:r>
              <a:rPr lang="en-US" b="1" dirty="0"/>
              <a:t>Budget Report </a:t>
            </a:r>
            <a:r>
              <a:rPr lang="en-US" dirty="0"/>
              <a:t>– Non-Operating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06" y="664517"/>
            <a:ext cx="9077076" cy="61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4" y="23751"/>
            <a:ext cx="10515600" cy="935841"/>
          </a:xfrm>
        </p:spPr>
        <p:txBody>
          <a:bodyPr>
            <a:normAutofit/>
          </a:bodyPr>
          <a:lstStyle/>
          <a:p>
            <a:r>
              <a:rPr lang="en-US" b="1" dirty="0"/>
              <a:t>Why (-) and Why (+)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4" y="4814187"/>
            <a:ext cx="5502381" cy="2043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u="sng" dirty="0"/>
              <a:t>Debits</a:t>
            </a:r>
            <a:r>
              <a:rPr lang="en-US" sz="3600" dirty="0"/>
              <a:t> are recorded as positives </a:t>
            </a:r>
          </a:p>
          <a:p>
            <a:pPr marL="457200" lvl="1" indent="0" algn="ctr">
              <a:buNone/>
            </a:pPr>
            <a:r>
              <a:rPr lang="en-US" sz="3200" dirty="0"/>
              <a:t>Increases in Expenses are recorded as Debits (+ value)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36595" y="458162"/>
            <a:ext cx="6944149" cy="9119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This is an accounting thing and differentiates between debits and credits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39948" y="4814187"/>
            <a:ext cx="5872042" cy="20438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u="sng" dirty="0">
                <a:solidFill>
                  <a:schemeClr val="tx1"/>
                </a:solidFill>
              </a:rPr>
              <a:t>Credits</a:t>
            </a:r>
            <a:r>
              <a:rPr lang="en-US" sz="3600" dirty="0">
                <a:solidFill>
                  <a:schemeClr val="tx1"/>
                </a:solidFill>
              </a:rPr>
              <a:t> are recorded as negatives </a:t>
            </a:r>
          </a:p>
          <a:p>
            <a:pPr marL="201168" lvl="1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Increases in Revenues are recorded as Credits (- value)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91" y="1832955"/>
            <a:ext cx="11510699" cy="2654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97091" y="2196935"/>
            <a:ext cx="1223158" cy="193567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7" y="0"/>
            <a:ext cx="10515600" cy="875846"/>
          </a:xfrm>
        </p:spPr>
        <p:txBody>
          <a:bodyPr/>
          <a:lstStyle/>
          <a:p>
            <a:r>
              <a:rPr lang="en-US" b="1" dirty="0"/>
              <a:t>Expense </a:t>
            </a:r>
            <a:r>
              <a:rPr lang="en-US" b="1" dirty="0" smtClean="0"/>
              <a:t>Report</a:t>
            </a:r>
            <a:r>
              <a:rPr lang="en-US" dirty="0" smtClean="0"/>
              <a:t> – enter your budget number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0282" y="982992"/>
            <a:ext cx="11830609" cy="4620974"/>
            <a:chOff x="396228" y="1897392"/>
            <a:chExt cx="11399544" cy="4349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28" y="1897392"/>
              <a:ext cx="11399544" cy="434902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198522" y="5816534"/>
              <a:ext cx="1093718" cy="4298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279" y="3681351"/>
              <a:ext cx="1227518" cy="2612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5700427"/>
            <a:ext cx="12192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Accounting Report</a:t>
            </a:r>
          </a:p>
          <a:p>
            <a:r>
              <a:rPr lang="en-US" sz="2700" dirty="0" smtClean="0"/>
              <a:t>Revenue </a:t>
            </a:r>
            <a:r>
              <a:rPr lang="en-US" sz="2700" dirty="0"/>
              <a:t>and expenditure reports that show individual transactions at the </a:t>
            </a:r>
            <a:r>
              <a:rPr lang="en-US" sz="2700" u="sng" dirty="0"/>
              <a:t>detail</a:t>
            </a:r>
            <a:r>
              <a:rPr lang="en-US" sz="2700" dirty="0"/>
              <a:t> level.</a:t>
            </a:r>
          </a:p>
        </p:txBody>
      </p:sp>
    </p:spTree>
    <p:extLst>
      <p:ext uri="{BB962C8B-B14F-4D97-AF65-F5344CB8AC3E}">
        <p14:creationId xmlns:p14="http://schemas.microsoft.com/office/powerpoint/2010/main" val="2865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82" y="44352"/>
            <a:ext cx="3418907" cy="537895"/>
          </a:xfrm>
        </p:spPr>
        <p:txBody>
          <a:bodyPr>
            <a:normAutofit fontScale="90000"/>
          </a:bodyPr>
          <a:lstStyle/>
          <a:p>
            <a:r>
              <a:rPr lang="en-US" dirty="0"/>
              <a:t>Expense Report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574921"/>
            <a:ext cx="10664042" cy="5925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28" y="5534561"/>
            <a:ext cx="8752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dirty="0" err="1"/>
              <a:t>Appr</a:t>
            </a:r>
            <a:r>
              <a:rPr lang="en-US" sz="2000" dirty="0"/>
              <a:t>-</a:t>
            </a:r>
            <a:r>
              <a:rPr lang="en-US" sz="2000" dirty="0" err="1"/>
              <a:t>Prog</a:t>
            </a:r>
            <a:r>
              <a:rPr lang="en-US" sz="2000" dirty="0"/>
              <a:t>-Org		5. Encumbrance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Sub-Object			6. Sub-Total and Total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Fiscal Month			7. Options to Open in Excel, PDF or Word</a:t>
            </a:r>
          </a:p>
          <a:p>
            <a:pPr marL="342900" indent="-342900">
              <a:buAutoNum type="arabicPeriod"/>
            </a:pPr>
            <a:r>
              <a:rPr lang="en-US" sz="2000" dirty="0"/>
              <a:t>Transaction Code    					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639297" y="164521"/>
            <a:ext cx="486889" cy="614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4" y="590204"/>
            <a:ext cx="11247119" cy="608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60565"/>
            <a:ext cx="6334299" cy="52963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Download </a:t>
            </a:r>
            <a:r>
              <a:rPr lang="en-US" sz="3600" dirty="0" smtClean="0"/>
              <a:t>Expense Report to Excel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53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433</Words>
  <Application>Microsoft Office PowerPoint</Application>
  <PresentationFormat>Widescreen</PresentationFormat>
  <Paragraphs>96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Budget 103: FMS Query, IDCs and You</vt:lpstr>
      <vt:lpstr>How do I log on to FMS Query?</vt:lpstr>
      <vt:lpstr>Budget Report – Enter your budget number</vt:lpstr>
      <vt:lpstr>Budget Report Format/Formula – State Appropriation </vt:lpstr>
      <vt:lpstr>Budget Report – Non-Operating Account</vt:lpstr>
      <vt:lpstr>Why (-) and Why (+) </vt:lpstr>
      <vt:lpstr>Expense Report – enter your budget number</vt:lpstr>
      <vt:lpstr>Expense Report</vt:lpstr>
      <vt:lpstr>Download Expense Report to Excel</vt:lpstr>
      <vt:lpstr>Expense Report - Look for the Details </vt:lpstr>
      <vt:lpstr>Look for the Details, Continued</vt:lpstr>
      <vt:lpstr>Revenue Report – enter your budget number</vt:lpstr>
      <vt:lpstr>Revenue Report, Continued</vt:lpstr>
      <vt:lpstr>Payroll Report – enter your budget number</vt:lpstr>
      <vt:lpstr>Payroll Report, Continued</vt:lpstr>
      <vt:lpstr>Payroll on an Expense Report</vt:lpstr>
      <vt:lpstr>Budget Planner</vt:lpstr>
      <vt:lpstr>Use raw data to create a pivot table in Excel</vt:lpstr>
      <vt:lpstr>Accounting Report -&gt; View Raw Data -&gt; Download to Excel</vt:lpstr>
      <vt:lpstr>1. Insert Tab   2. Click on Pivot Table</vt:lpstr>
      <vt:lpstr>1. Select range of data you want in the pivot table  2. Choose location of pivot table </vt:lpstr>
      <vt:lpstr>PowerPoint Presentation</vt:lpstr>
      <vt:lpstr>Interdepartmental Charge &amp; Credit - IDC</vt:lpstr>
      <vt:lpstr>PowerPoint Presentation</vt:lpstr>
      <vt:lpstr>PowerPoint Presentation</vt:lpstr>
      <vt:lpstr>IDC Options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102: FMS Query is Fun</dc:title>
  <dc:creator>Salem, Susan</dc:creator>
  <cp:lastModifiedBy>Salem, Susan</cp:lastModifiedBy>
  <cp:revision>272</cp:revision>
  <cp:lastPrinted>2019-02-01T17:19:00Z</cp:lastPrinted>
  <dcterms:created xsi:type="dcterms:W3CDTF">2018-11-23T19:31:33Z</dcterms:created>
  <dcterms:modified xsi:type="dcterms:W3CDTF">2019-02-01T17:19:09Z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