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1" r:id="rId1"/>
  </p:sldMasterIdLst>
  <p:handoutMasterIdLst>
    <p:handoutMasterId r:id="rId29"/>
  </p:handoutMasterIdLst>
  <p:sldIdLst>
    <p:sldId id="256" r:id="rId2"/>
    <p:sldId id="267" r:id="rId3"/>
    <p:sldId id="257" r:id="rId4"/>
    <p:sldId id="265" r:id="rId5"/>
    <p:sldId id="268" r:id="rId6"/>
    <p:sldId id="269" r:id="rId7"/>
    <p:sldId id="266" r:id="rId8"/>
    <p:sldId id="258" r:id="rId9"/>
    <p:sldId id="259" r:id="rId10"/>
    <p:sldId id="260" r:id="rId11"/>
    <p:sldId id="277" r:id="rId12"/>
    <p:sldId id="270" r:id="rId13"/>
    <p:sldId id="278" r:id="rId14"/>
    <p:sldId id="261" r:id="rId15"/>
    <p:sldId id="279" r:id="rId16"/>
    <p:sldId id="280" r:id="rId17"/>
    <p:sldId id="271" r:id="rId18"/>
    <p:sldId id="281" r:id="rId19"/>
    <p:sldId id="262" r:id="rId20"/>
    <p:sldId id="282" r:id="rId21"/>
    <p:sldId id="274" r:id="rId22"/>
    <p:sldId id="275" r:id="rId23"/>
    <p:sldId id="283" r:id="rId24"/>
    <p:sldId id="276" r:id="rId25"/>
    <p:sldId id="264" r:id="rId26"/>
    <p:sldId id="284" r:id="rId27"/>
    <p:sldId id="285" r:id="rId28"/>
  </p:sldIdLst>
  <p:sldSz cx="12192000" cy="6858000"/>
  <p:notesSz cx="7023100" cy="93091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1" d="100"/>
          <a:sy n="81" d="100"/>
        </p:scale>
        <p:origin x="132" y="6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70DAA457-3866-4548-9095-67270830AB72}" type="datetimeFigureOut">
              <a:rPr lang="en-US" smtClean="0"/>
              <a:t>12/5/2018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860614FF-CAE8-4CD2-A389-B360D5FC11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0657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6A953-47EB-4CE7-AC21-AF4FEF25A470}" type="datetimeFigureOut">
              <a:rPr lang="en-US" smtClean="0"/>
              <a:t>12/5/2018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DE3D1-AC73-41D8-B9B2-0BC78D3BD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949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6A953-47EB-4CE7-AC21-AF4FEF25A470}" type="datetimeFigureOut">
              <a:rPr lang="en-US" smtClean="0"/>
              <a:t>12/5/2018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DE3D1-AC73-41D8-B9B2-0BC78D3BD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15856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6A953-47EB-4CE7-AC21-AF4FEF25A470}" type="datetimeFigureOut">
              <a:rPr lang="en-US" smtClean="0"/>
              <a:t>12/5/2018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DE3D1-AC73-41D8-B9B2-0BC78D3BD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8629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6A953-47EB-4CE7-AC21-AF4FEF25A470}" type="datetimeFigureOut">
              <a:rPr lang="en-US" smtClean="0"/>
              <a:t>12/5/2018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DE3D1-AC73-41D8-B9B2-0BC78D3BD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67567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6A953-47EB-4CE7-AC21-AF4FEF25A470}" type="datetimeFigureOut">
              <a:rPr lang="en-US" smtClean="0"/>
              <a:t>12/5/2018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DE3D1-AC73-41D8-B9B2-0BC78D3BD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34320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6A953-47EB-4CE7-AC21-AF4FEF25A470}" type="datetimeFigureOut">
              <a:rPr lang="en-US" smtClean="0"/>
              <a:t>12/5/2018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DE3D1-AC73-41D8-B9B2-0BC78D3BD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3426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6A953-47EB-4CE7-AC21-AF4FEF25A470}" type="datetimeFigureOut">
              <a:rPr lang="en-US" smtClean="0"/>
              <a:t>12/5/2018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DE3D1-AC73-41D8-B9B2-0BC78D3BD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48380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6A953-47EB-4CE7-AC21-AF4FEF25A470}" type="datetimeFigureOut">
              <a:rPr lang="en-US" smtClean="0"/>
              <a:t>12/5/2018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DE3D1-AC73-41D8-B9B2-0BC78D3BD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2093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6A953-47EB-4CE7-AC21-AF4FEF25A470}" type="datetimeFigureOut">
              <a:rPr lang="en-US" smtClean="0"/>
              <a:t>12/5/2018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DE3D1-AC73-41D8-B9B2-0BC78D3BD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0651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6A953-47EB-4CE7-AC21-AF4FEF25A470}" type="datetimeFigureOut">
              <a:rPr lang="en-US" smtClean="0"/>
              <a:t>12/5/2018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DE3D1-AC73-41D8-B9B2-0BC78D3BD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22529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6A953-47EB-4CE7-AC21-AF4FEF25A470}" type="datetimeFigureOut">
              <a:rPr lang="en-US" smtClean="0"/>
              <a:t>12/5/2018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DE3D1-AC73-41D8-B9B2-0BC78D3BD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2012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6A953-47EB-4CE7-AC21-AF4FEF25A470}" type="datetimeFigureOut">
              <a:rPr lang="en-US" smtClean="0"/>
              <a:t>12/5/2018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8DE3D1-AC73-41D8-B9B2-0BC78D3BD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968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2" r:id="rId1"/>
    <p:sldLayoutId id="2147483913" r:id="rId2"/>
    <p:sldLayoutId id="2147483914" r:id="rId3"/>
    <p:sldLayoutId id="2147483915" r:id="rId4"/>
    <p:sldLayoutId id="2147483916" r:id="rId5"/>
    <p:sldLayoutId id="2147483917" r:id="rId6"/>
    <p:sldLayoutId id="2147483918" r:id="rId7"/>
    <p:sldLayoutId id="2147483919" r:id="rId8"/>
    <p:sldLayoutId id="2147483920" r:id="rId9"/>
    <p:sldLayoutId id="2147483921" r:id="rId10"/>
    <p:sldLayoutId id="214748392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seattlecentral.edu/employees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apps.seattlecolleges.edu/" TargetMode="Externa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Budget 102:</a:t>
            </a:r>
            <a:br>
              <a:rPr lang="en-US" dirty="0" smtClean="0"/>
            </a:br>
            <a:r>
              <a:rPr lang="en-US" dirty="0" smtClean="0"/>
              <a:t>FMS Query is Fun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December 2018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09451" y="418011"/>
            <a:ext cx="11168743" cy="6100355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8965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0610" y="304800"/>
            <a:ext cx="10515600" cy="1325563"/>
          </a:xfrm>
        </p:spPr>
        <p:txBody>
          <a:bodyPr>
            <a:normAutofit/>
          </a:bodyPr>
          <a:lstStyle/>
          <a:p>
            <a:r>
              <a:rPr lang="en-US" dirty="0" smtClean="0"/>
              <a:t>Why (-) and Why (+) ?  This makes no sense.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9661" y="3697906"/>
            <a:ext cx="5049917" cy="2887972"/>
          </a:xfrm>
        </p:spPr>
        <p:txBody>
          <a:bodyPr>
            <a:noAutofit/>
          </a:bodyPr>
          <a:lstStyle/>
          <a:p>
            <a:pPr algn="ctr"/>
            <a:r>
              <a:rPr lang="en-US" sz="3600" dirty="0" smtClean="0"/>
              <a:t>Debits are recorded as positives </a:t>
            </a:r>
          </a:p>
          <a:p>
            <a:pPr lvl="1"/>
            <a:r>
              <a:rPr lang="en-US" sz="3200" dirty="0" smtClean="0"/>
              <a:t>Increases in Expenses are recorded as Debits (+ value)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214370" y="1884932"/>
            <a:ext cx="9807757" cy="911937"/>
          </a:xfrm>
          <a:prstGeom prst="rect">
            <a:avLst/>
          </a:prstGeom>
        </p:spPr>
        <p:txBody>
          <a:bodyPr vert="horz" lIns="0" tIns="45720" rIns="0" bIns="45720" rtlCol="0">
            <a:no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This is an accounting thing and differentiates between debits and credits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319958" y="3700323"/>
            <a:ext cx="5155755" cy="2709787"/>
          </a:xfrm>
          <a:prstGeom prst="rect">
            <a:avLst/>
          </a:prstGeom>
        </p:spPr>
        <p:txBody>
          <a:bodyPr vert="horz" lIns="0" tIns="45720" rIns="0" bIns="45720" rtlCol="0">
            <a:no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dirty="0" smtClean="0">
                <a:solidFill>
                  <a:schemeClr val="tx1"/>
                </a:solidFill>
              </a:rPr>
              <a:t>Credits are recorded as negatives </a:t>
            </a:r>
          </a:p>
          <a:p>
            <a:pPr lvl="1"/>
            <a:r>
              <a:rPr lang="en-US" sz="3200" dirty="0" smtClean="0">
                <a:solidFill>
                  <a:schemeClr val="tx1"/>
                </a:solidFill>
              </a:rPr>
              <a:t>Increases in Revenues are recorded as Credits (- value)</a:t>
            </a:r>
            <a:endParaRPr lang="en-US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0523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0058400" cy="875991"/>
          </a:xfrm>
        </p:spPr>
        <p:txBody>
          <a:bodyPr/>
          <a:lstStyle/>
          <a:p>
            <a:r>
              <a:rPr lang="en-US" dirty="0" smtClean="0"/>
              <a:t>Accounting Detail on the Budget Report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1031" y="729380"/>
            <a:ext cx="10106616" cy="2942253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9527" y="3765137"/>
            <a:ext cx="10148120" cy="30809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5156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Expense Report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6228" y="1897392"/>
            <a:ext cx="11399544" cy="4349029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4202678" y="5816534"/>
            <a:ext cx="1093718" cy="429887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11279" y="3681351"/>
            <a:ext cx="1227518" cy="261257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13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755548"/>
          </a:xfrm>
        </p:spPr>
        <p:txBody>
          <a:bodyPr/>
          <a:lstStyle/>
          <a:p>
            <a:r>
              <a:rPr lang="en-US" dirty="0" smtClean="0"/>
              <a:t>View Raw Data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1322" y="755548"/>
            <a:ext cx="10515600" cy="6086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9233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0628" y="44352"/>
            <a:ext cx="10058400" cy="53789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Expense Report</a:t>
            </a:r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50206" y="471545"/>
            <a:ext cx="9729472" cy="583981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30628" y="5534561"/>
            <a:ext cx="875211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Tx/>
              <a:buAutoNum type="arabicPeriod"/>
            </a:pPr>
            <a:r>
              <a:rPr lang="en-US" sz="2000" dirty="0" err="1" smtClean="0"/>
              <a:t>Appr</a:t>
            </a:r>
            <a:r>
              <a:rPr lang="en-US" sz="2000" dirty="0" smtClean="0"/>
              <a:t>-</a:t>
            </a:r>
            <a:r>
              <a:rPr lang="en-US" sz="2000" dirty="0" err="1" smtClean="0"/>
              <a:t>Prog</a:t>
            </a:r>
            <a:r>
              <a:rPr lang="en-US" sz="2000" dirty="0" smtClean="0"/>
              <a:t>-Org</a:t>
            </a:r>
            <a:r>
              <a:rPr lang="en-US" sz="2000" dirty="0"/>
              <a:t>		</a:t>
            </a:r>
            <a:r>
              <a:rPr lang="en-US" sz="2000" dirty="0" smtClean="0"/>
              <a:t>5</a:t>
            </a:r>
            <a:r>
              <a:rPr lang="en-US" sz="2000" dirty="0"/>
              <a:t>. </a:t>
            </a:r>
            <a:r>
              <a:rPr lang="en-US" sz="2000" dirty="0" smtClean="0"/>
              <a:t>Encumbrance</a:t>
            </a:r>
          </a:p>
          <a:p>
            <a:pPr marL="342900" indent="-342900">
              <a:buFontTx/>
              <a:buAutoNum type="arabicPeriod"/>
            </a:pPr>
            <a:r>
              <a:rPr lang="en-US" sz="2000" dirty="0" smtClean="0"/>
              <a:t>Sub-Object			6</a:t>
            </a:r>
            <a:r>
              <a:rPr lang="en-US" sz="2000" dirty="0"/>
              <a:t>. Sub-Total and </a:t>
            </a:r>
            <a:r>
              <a:rPr lang="en-US" sz="2000" dirty="0" smtClean="0"/>
              <a:t>Total</a:t>
            </a:r>
          </a:p>
          <a:p>
            <a:pPr marL="342900" indent="-342900">
              <a:buFontTx/>
              <a:buAutoNum type="arabicPeriod"/>
            </a:pPr>
            <a:r>
              <a:rPr lang="en-US" sz="2000" dirty="0" smtClean="0"/>
              <a:t>Fiscal Month	</a:t>
            </a:r>
            <a:r>
              <a:rPr lang="en-US" sz="2000" dirty="0"/>
              <a:t>	</a:t>
            </a:r>
            <a:r>
              <a:rPr lang="en-US" sz="2000" dirty="0" smtClean="0"/>
              <a:t>	7</a:t>
            </a:r>
            <a:r>
              <a:rPr lang="en-US" sz="2000" dirty="0"/>
              <a:t>. Options to Open in Excel, PDF or Word</a:t>
            </a:r>
          </a:p>
          <a:p>
            <a:pPr marL="342900" indent="-342900">
              <a:buAutoNum type="arabicPeriod"/>
            </a:pPr>
            <a:r>
              <a:rPr lang="en-US" sz="2000" dirty="0" smtClean="0"/>
              <a:t>Transaction </a:t>
            </a:r>
            <a:r>
              <a:rPr lang="en-US" sz="2000" dirty="0"/>
              <a:t>Code    </a:t>
            </a:r>
            <a:r>
              <a:rPr lang="en-US" sz="2000" dirty="0" smtClean="0"/>
              <a:t>					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 flipH="1">
            <a:off x="8639297" y="164521"/>
            <a:ext cx="486889" cy="614048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2950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91993"/>
            <a:ext cx="10515600" cy="62052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Download Excel from Expense Report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6786" y="819398"/>
            <a:ext cx="9548814" cy="59560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5357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751156"/>
          </a:xfrm>
        </p:spPr>
        <p:txBody>
          <a:bodyPr/>
          <a:lstStyle/>
          <a:p>
            <a:r>
              <a:rPr lang="en-US" dirty="0" smtClean="0"/>
              <a:t>Expense Report - Look for the Details	</a:t>
            </a:r>
            <a:endParaRPr lang="en-US" dirty="0"/>
          </a:p>
        </p:txBody>
      </p:sp>
      <p:sp>
        <p:nvSpPr>
          <p:cNvPr id="4" name="Content Placeholder 3"/>
          <p:cNvSpPr txBox="1">
            <a:spLocks noGrp="1"/>
          </p:cNvSpPr>
          <p:nvPr>
            <p:ph idx="1"/>
          </p:nvPr>
        </p:nvSpPr>
        <p:spPr>
          <a:xfrm>
            <a:off x="0" y="5470855"/>
            <a:ext cx="11970327" cy="1771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en-US" sz="2800" u="sng" dirty="0" smtClean="0"/>
              <a:t>Different appropriations</a:t>
            </a:r>
            <a:r>
              <a:rPr lang="en-US" sz="2800" dirty="0" smtClean="0"/>
              <a:t>       </a:t>
            </a:r>
            <a:r>
              <a:rPr lang="en-US" sz="2800" u="sng" dirty="0" smtClean="0"/>
              <a:t>Order No</a:t>
            </a:r>
            <a:r>
              <a:rPr lang="en-US" sz="2800" dirty="0" smtClean="0"/>
              <a:t>		  </a:t>
            </a:r>
            <a:r>
              <a:rPr lang="en-US" sz="2800" u="sng" dirty="0" smtClean="0"/>
              <a:t>Doc/</a:t>
            </a:r>
            <a:r>
              <a:rPr lang="en-US" sz="2800" u="sng" dirty="0" err="1" smtClean="0"/>
              <a:t>Chk</a:t>
            </a:r>
            <a:r>
              <a:rPr lang="en-US" sz="2800" u="sng" dirty="0" smtClean="0"/>
              <a:t> No</a:t>
            </a:r>
            <a:r>
              <a:rPr lang="en-US" sz="2800" dirty="0" smtClean="0"/>
              <a:t>	</a:t>
            </a:r>
            <a:r>
              <a:rPr lang="en-US" sz="2800" u="sng" dirty="0" smtClean="0"/>
              <a:t>Negative Expense</a:t>
            </a:r>
          </a:p>
          <a:p>
            <a:pPr marL="457200" lvl="1" indent="0">
              <a:buNone/>
            </a:pPr>
            <a:r>
              <a:rPr lang="en-US" sz="2800" dirty="0" smtClean="0"/>
              <a:t>101, 3E0, 846		  8462712OPG	  </a:t>
            </a:r>
            <a:r>
              <a:rPr lang="en-US" sz="2800" dirty="0" smtClean="0"/>
              <a:t>CBOSS194		What does that 										mean?</a:t>
            </a:r>
            <a:endParaRPr lang="en-US" sz="2800" dirty="0" smtClean="0"/>
          </a:p>
          <a:p>
            <a:pPr marL="457200" lvl="1" indent="0">
              <a:buNone/>
            </a:pPr>
            <a:r>
              <a:rPr lang="en-US" sz="2800" dirty="0" smtClean="0"/>
              <a:t>	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6483" y="751156"/>
            <a:ext cx="11537360" cy="4402735"/>
          </a:xfrm>
          <a:prstGeom prst="rect">
            <a:avLst/>
          </a:prstGeom>
        </p:spPr>
      </p:pic>
      <p:cxnSp>
        <p:nvCxnSpPr>
          <p:cNvPr id="10" name="Straight Arrow Connector 9"/>
          <p:cNvCxnSpPr/>
          <p:nvPr/>
        </p:nvCxnSpPr>
        <p:spPr>
          <a:xfrm flipH="1">
            <a:off x="4405745" y="2315688"/>
            <a:ext cx="570016" cy="0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>
            <a:off x="4405745" y="2634344"/>
            <a:ext cx="570016" cy="0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298794" y="2539340"/>
            <a:ext cx="1227518" cy="275111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1991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0058400" cy="66223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Look for the Details, Continued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5075" y="531607"/>
            <a:ext cx="8833325" cy="6274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397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751156"/>
          </a:xfrm>
        </p:spPr>
        <p:txBody>
          <a:bodyPr/>
          <a:lstStyle/>
          <a:p>
            <a:r>
              <a:rPr lang="en-US" dirty="0" smtClean="0"/>
              <a:t>Revenue Report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205899" y="5378355"/>
            <a:ext cx="965899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1. Source Revenue			4. Year/Quarter</a:t>
            </a:r>
          </a:p>
          <a:p>
            <a:r>
              <a:rPr lang="en-US" sz="2800" dirty="0" smtClean="0"/>
              <a:t>2. Sub-Source				5. Revenue on Non-Operating</a:t>
            </a:r>
          </a:p>
          <a:p>
            <a:r>
              <a:rPr lang="en-US" sz="2800" dirty="0" smtClean="0"/>
              <a:t>3. Negative Numbers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1886" y="727404"/>
            <a:ext cx="10947021" cy="4531396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592142" y="2183080"/>
            <a:ext cx="1227518" cy="275111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4739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191" y="136064"/>
            <a:ext cx="10515600" cy="867640"/>
          </a:xfrm>
        </p:spPr>
        <p:txBody>
          <a:bodyPr/>
          <a:lstStyle/>
          <a:p>
            <a:r>
              <a:rPr lang="en-US" dirty="0" smtClean="0"/>
              <a:t>Revenue Report, Continued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9705" y="1288712"/>
            <a:ext cx="10318423" cy="49814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1984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 I log on to FMS Query?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1477" y="1750423"/>
            <a:ext cx="3966274" cy="455893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506686" y="2260176"/>
            <a:ext cx="7158446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smtClean="0"/>
              <a:t>Use the link on the Employee webpage or the Apps page</a:t>
            </a:r>
          </a:p>
          <a:p>
            <a:pPr lvl="1"/>
            <a:r>
              <a:rPr lang="en-US" sz="3200" dirty="0" smtClean="0"/>
              <a:t>   </a:t>
            </a:r>
            <a:r>
              <a:rPr lang="en-US" sz="3200" dirty="0" smtClean="0">
                <a:hlinkClick r:id="rId3"/>
              </a:rPr>
              <a:t>https</a:t>
            </a:r>
            <a:r>
              <a:rPr lang="en-US" sz="3200" dirty="0">
                <a:hlinkClick r:id="rId3"/>
              </a:rPr>
              <a:t>://</a:t>
            </a:r>
            <a:r>
              <a:rPr lang="en-US" sz="3200" dirty="0" smtClean="0">
                <a:hlinkClick r:id="rId3"/>
              </a:rPr>
              <a:t>seattlecentral.edu/employees</a:t>
            </a:r>
            <a:endParaRPr lang="en-US" sz="3200" dirty="0" smtClean="0"/>
          </a:p>
          <a:p>
            <a:pPr lvl="1"/>
            <a:r>
              <a:rPr lang="en-US" sz="3200" dirty="0" smtClean="0"/>
              <a:t>   </a:t>
            </a:r>
            <a:r>
              <a:rPr lang="en-US" sz="3200" dirty="0" smtClean="0">
                <a:hlinkClick r:id="rId4"/>
              </a:rPr>
              <a:t>https://apps.seattlecolleges.edu</a:t>
            </a:r>
            <a:endParaRPr lang="en-US" sz="3200" dirty="0" smtClean="0"/>
          </a:p>
          <a:p>
            <a:pPr lvl="1"/>
            <a:endParaRPr lang="en-US" sz="32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smtClean="0"/>
              <a:t>Login using Outlook credentials</a:t>
            </a:r>
          </a:p>
          <a:p>
            <a:r>
              <a:rPr lang="en-US" sz="3200" dirty="0" smtClean="0"/>
              <a:t>	   First.Last@seattlecolleges.edu</a:t>
            </a:r>
          </a:p>
          <a:p>
            <a:r>
              <a:rPr lang="en-US" sz="3200" dirty="0" smtClean="0"/>
              <a:t>	   Password</a:t>
            </a:r>
          </a:p>
        </p:txBody>
      </p:sp>
    </p:spTree>
    <p:extLst>
      <p:ext uri="{BB962C8B-B14F-4D97-AF65-F5344CB8AC3E}">
        <p14:creationId xmlns:p14="http://schemas.microsoft.com/office/powerpoint/2010/main" val="195508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9792"/>
            <a:ext cx="10515600" cy="847540"/>
          </a:xfrm>
        </p:spPr>
        <p:txBody>
          <a:bodyPr/>
          <a:lstStyle/>
          <a:p>
            <a:r>
              <a:rPr lang="en-US" dirty="0" smtClean="0"/>
              <a:t>Payroll Report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3674" y="907332"/>
            <a:ext cx="11689252" cy="4127806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295258" y="2947485"/>
            <a:ext cx="1227518" cy="275111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764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7877"/>
            <a:ext cx="10058400" cy="888274"/>
          </a:xfrm>
        </p:spPr>
        <p:txBody>
          <a:bodyPr/>
          <a:lstStyle/>
          <a:p>
            <a:r>
              <a:rPr lang="en-US" dirty="0" smtClean="0"/>
              <a:t>Payroll Report, Continued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444138" y="4902134"/>
            <a:ext cx="724988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2400" dirty="0" smtClean="0"/>
              <a:t>Names</a:t>
            </a:r>
          </a:p>
          <a:p>
            <a:pPr marL="342900" indent="-342900">
              <a:buAutoNum type="arabicPeriod"/>
            </a:pPr>
            <a:r>
              <a:rPr lang="en-US" sz="2400" dirty="0" smtClean="0"/>
              <a:t>Check Date – this is September’s payroll</a:t>
            </a:r>
          </a:p>
          <a:p>
            <a:pPr marL="342900" indent="-342900">
              <a:buAutoNum type="arabicPeriod"/>
            </a:pPr>
            <a:r>
              <a:rPr lang="en-US" sz="2400" dirty="0" smtClean="0"/>
              <a:t>Gross Amount and Total Benefits</a:t>
            </a:r>
          </a:p>
          <a:p>
            <a:pPr marL="342900" indent="-342900">
              <a:buAutoNum type="arabicPeriod"/>
            </a:pPr>
            <a:r>
              <a:rPr lang="en-US" sz="2400" dirty="0" smtClean="0"/>
              <a:t>Health Insurance</a:t>
            </a:r>
            <a:endParaRPr lang="en-US" sz="24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0382" y="1209971"/>
            <a:ext cx="11594424" cy="34083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3262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65314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Payroll on an Expense Report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07470" y="5804303"/>
            <a:ext cx="669709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b="1" dirty="0" smtClean="0"/>
              <a:t>Organized by object		4. Unemployment Reserves – 1% of A</a:t>
            </a:r>
          </a:p>
          <a:p>
            <a:pPr marL="342900" indent="-342900">
              <a:buAutoNum type="arabicPeriod"/>
            </a:pPr>
            <a:r>
              <a:rPr lang="en-US" b="1" dirty="0" smtClean="0"/>
              <a:t>No names				5. October Payroll – November dates</a:t>
            </a:r>
          </a:p>
          <a:p>
            <a:pPr marL="342900" indent="-342900">
              <a:buAutoNum type="arabicPeriod"/>
            </a:pPr>
            <a:r>
              <a:rPr lang="en-US" b="1" dirty="0" smtClean="0"/>
              <a:t>Health insurance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0934" y="653143"/>
            <a:ext cx="10194688" cy="58337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3554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37865"/>
            <a:ext cx="10515600" cy="866899"/>
          </a:xfrm>
        </p:spPr>
        <p:txBody>
          <a:bodyPr/>
          <a:lstStyle/>
          <a:p>
            <a:r>
              <a:rPr lang="en-US" dirty="0" smtClean="0"/>
              <a:t>Previous 5 Year Summary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6255" y="680002"/>
            <a:ext cx="11827823" cy="430443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184896" y="4984432"/>
            <a:ext cx="318265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2400" dirty="0" smtClean="0"/>
              <a:t>Perm Budget</a:t>
            </a:r>
          </a:p>
          <a:p>
            <a:pPr marL="342900" indent="-342900">
              <a:buAutoNum type="arabicPeriod"/>
            </a:pPr>
            <a:r>
              <a:rPr lang="en-US" sz="2400" dirty="0" smtClean="0"/>
              <a:t>FYR Budget</a:t>
            </a:r>
          </a:p>
          <a:p>
            <a:pPr marL="342900" indent="-342900">
              <a:buAutoNum type="arabicPeriod"/>
            </a:pPr>
            <a:r>
              <a:rPr lang="en-US" sz="2400" dirty="0" smtClean="0"/>
              <a:t>Temp Budget</a:t>
            </a:r>
          </a:p>
          <a:p>
            <a:pPr marL="342900" indent="-342900">
              <a:buAutoNum type="arabicPeriod"/>
            </a:pPr>
            <a:r>
              <a:rPr lang="en-US" sz="2400" dirty="0" smtClean="0"/>
              <a:t>Expense</a:t>
            </a:r>
          </a:p>
          <a:p>
            <a:pPr marL="342900" indent="-342900">
              <a:buAutoNum type="arabicPeriod"/>
            </a:pPr>
            <a:r>
              <a:rPr lang="en-US" sz="2400" dirty="0" smtClean="0"/>
              <a:t>Revenue</a:t>
            </a:r>
            <a:endParaRPr lang="en-US" sz="2400" dirty="0"/>
          </a:p>
        </p:txBody>
      </p:sp>
      <p:cxnSp>
        <p:nvCxnSpPr>
          <p:cNvPr id="6" name="Straight Arrow Connector 5"/>
          <p:cNvCxnSpPr/>
          <p:nvPr/>
        </p:nvCxnSpPr>
        <p:spPr>
          <a:xfrm flipH="1">
            <a:off x="5795158" y="2337459"/>
            <a:ext cx="570016" cy="0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259632" y="3490355"/>
            <a:ext cx="1227518" cy="275111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37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0058400" cy="718457"/>
          </a:xfrm>
        </p:spPr>
        <p:txBody>
          <a:bodyPr>
            <a:normAutofit/>
          </a:bodyPr>
          <a:lstStyle/>
          <a:p>
            <a:r>
              <a:rPr lang="en-US" dirty="0" smtClean="0"/>
              <a:t>Previous 5 Year Summary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2070" y="718457"/>
            <a:ext cx="8763208" cy="60467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3005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FMS Query Tips &amp; Tricks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7000" y="1845734"/>
            <a:ext cx="12065000" cy="4402666"/>
          </a:xfrm>
        </p:spPr>
        <p:txBody>
          <a:bodyPr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Payroll by SID is actually Payroll by SID.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You can have the same pro-org, but different appropriations.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Previous 5 Year Summary is an easy way to get a lot of information in one easy click.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err="1" smtClean="0"/>
              <a:t>Prg</a:t>
            </a:r>
            <a:r>
              <a:rPr lang="en-US" sz="2400" dirty="0" smtClean="0"/>
              <a:t> Org Search is the best!  Type in words, not numbers.  Example, Perkins.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Payroll Report – Pull data by month for accurate numbers.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View Raw Data will give you a basic Excel file.  Downloading to Excel once you are in a report will give you all the colors but none of the formulas will translate. 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Expense Report – All Expenses, Salary &amp; Benefit Only, Other Expense.  Or search by sub-object.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Play around with all the reports – you can’t change or hurt anything.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316412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563"/>
            <a:ext cx="10058400" cy="713707"/>
          </a:xfrm>
        </p:spPr>
        <p:txBody>
          <a:bodyPr/>
          <a:lstStyle/>
          <a:p>
            <a:r>
              <a:rPr lang="en-US" dirty="0" smtClean="0"/>
              <a:t>Post-Pop </a:t>
            </a:r>
            <a:r>
              <a:rPr lang="en-US" dirty="0" smtClean="0"/>
              <a:t>Quiz!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500260" y="1002036"/>
            <a:ext cx="2691740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dirty="0" smtClean="0"/>
              <a:t>What is the </a:t>
            </a:r>
            <a:r>
              <a:rPr lang="en-US" u="sng" dirty="0" smtClean="0"/>
              <a:t>name</a:t>
            </a:r>
            <a:r>
              <a:rPr lang="en-US" dirty="0" smtClean="0"/>
              <a:t> of the budget?</a:t>
            </a:r>
          </a:p>
          <a:p>
            <a:pPr marL="342900" indent="-342900">
              <a:buFont typeface="+mj-lt"/>
              <a:buAutoNum type="arabicPeriod"/>
            </a:pPr>
            <a:endParaRPr lang="en-US" dirty="0" smtClean="0"/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Is this a </a:t>
            </a:r>
            <a:r>
              <a:rPr lang="en-US" u="sng" dirty="0" smtClean="0"/>
              <a:t>state</a:t>
            </a:r>
            <a:r>
              <a:rPr lang="en-US" dirty="0" smtClean="0"/>
              <a:t> account?  How do you know?</a:t>
            </a:r>
          </a:p>
          <a:p>
            <a:pPr marL="342900" indent="-342900">
              <a:buFont typeface="+mj-lt"/>
              <a:buAutoNum type="arabicPeriod"/>
            </a:pPr>
            <a:endParaRPr lang="en-US" dirty="0" smtClean="0"/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What is the </a:t>
            </a:r>
            <a:r>
              <a:rPr lang="en-US" u="sng" dirty="0" smtClean="0"/>
              <a:t>org</a:t>
            </a:r>
            <a:r>
              <a:rPr lang="en-US" dirty="0" smtClean="0"/>
              <a:t> index?</a:t>
            </a:r>
          </a:p>
          <a:p>
            <a:pPr marL="342900" indent="-342900">
              <a:buFont typeface="+mj-lt"/>
              <a:buAutoNum type="arabicPeriod"/>
            </a:pPr>
            <a:endParaRPr lang="en-US" dirty="0" smtClean="0"/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How much has been </a:t>
            </a:r>
            <a:r>
              <a:rPr lang="en-US" u="sng" dirty="0" smtClean="0"/>
              <a:t>budgeted</a:t>
            </a:r>
            <a:r>
              <a:rPr lang="en-US" dirty="0" smtClean="0"/>
              <a:t> in salaries?</a:t>
            </a:r>
          </a:p>
          <a:p>
            <a:pPr marL="342900" indent="-342900">
              <a:buFont typeface="+mj-lt"/>
              <a:buAutoNum type="arabicPeriod"/>
            </a:pPr>
            <a:endParaRPr lang="en-US" dirty="0" smtClean="0"/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How much has been </a:t>
            </a:r>
            <a:r>
              <a:rPr lang="en-US" u="sng" dirty="0" smtClean="0"/>
              <a:t>spent</a:t>
            </a:r>
            <a:r>
              <a:rPr lang="en-US" dirty="0" smtClean="0"/>
              <a:t> in benefits?</a:t>
            </a:r>
          </a:p>
          <a:p>
            <a:pPr marL="342900" indent="-342900">
              <a:buFont typeface="+mj-lt"/>
              <a:buAutoNum type="arabicPeriod"/>
            </a:pPr>
            <a:endParaRPr lang="en-US" dirty="0" smtClean="0"/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What is the </a:t>
            </a:r>
            <a:r>
              <a:rPr lang="en-US" u="sng" dirty="0" smtClean="0"/>
              <a:t>sub-object</a:t>
            </a:r>
            <a:r>
              <a:rPr lang="en-US" dirty="0" smtClean="0"/>
              <a:t> in the “HOURLY” line?</a:t>
            </a:r>
          </a:p>
          <a:p>
            <a:pPr marL="342900" indent="-342900">
              <a:buFont typeface="+mj-lt"/>
              <a:buAutoNum type="arabicPeriod"/>
            </a:pPr>
            <a:endParaRPr lang="en-US" dirty="0" smtClean="0"/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Where is the </a:t>
            </a:r>
            <a:r>
              <a:rPr lang="en-US" u="sng" dirty="0" smtClean="0"/>
              <a:t>encumbrance</a:t>
            </a:r>
            <a:r>
              <a:rPr lang="en-US" dirty="0" smtClean="0"/>
              <a:t> column and what does it do?</a:t>
            </a:r>
          </a:p>
          <a:p>
            <a:pPr marL="342900" indent="-342900">
              <a:buFont typeface="+mj-lt"/>
              <a:buAutoNum type="arabicPeriod"/>
            </a:pPr>
            <a:endParaRPr lang="en-US" dirty="0" smtClean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471" y="379415"/>
            <a:ext cx="9291786" cy="64164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0535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2698" y="-1"/>
            <a:ext cx="10058400" cy="888274"/>
          </a:xfrm>
        </p:spPr>
        <p:txBody>
          <a:bodyPr/>
          <a:lstStyle/>
          <a:p>
            <a:r>
              <a:rPr lang="en-US" dirty="0" smtClean="0"/>
              <a:t>Pop Quiz Continued!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726672" y="5288340"/>
            <a:ext cx="1026740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2400" dirty="0" smtClean="0"/>
              <a:t>Is this an </a:t>
            </a:r>
            <a:r>
              <a:rPr lang="en-US" sz="2400" u="sng" dirty="0" smtClean="0"/>
              <a:t>expense</a:t>
            </a:r>
            <a:r>
              <a:rPr lang="en-US" sz="2400" dirty="0" smtClean="0"/>
              <a:t> report or a </a:t>
            </a:r>
            <a:r>
              <a:rPr lang="en-US" sz="2400" u="sng" dirty="0" smtClean="0"/>
              <a:t>revenue</a:t>
            </a:r>
            <a:r>
              <a:rPr lang="en-US" sz="2400" dirty="0" smtClean="0"/>
              <a:t> report?</a:t>
            </a:r>
          </a:p>
          <a:p>
            <a:pPr marL="342900" indent="-342900">
              <a:buAutoNum type="arabicPeriod"/>
            </a:pPr>
            <a:r>
              <a:rPr lang="en-US" sz="2400" dirty="0" smtClean="0"/>
              <a:t>Where can you find the </a:t>
            </a:r>
            <a:r>
              <a:rPr lang="en-US" sz="2400" u="sng" dirty="0" smtClean="0"/>
              <a:t>fiscal month</a:t>
            </a:r>
            <a:r>
              <a:rPr lang="en-US" sz="2400" dirty="0" smtClean="0"/>
              <a:t> and which month is it?-</a:t>
            </a:r>
          </a:p>
          <a:p>
            <a:pPr marL="342900" indent="-342900">
              <a:buAutoNum type="arabicPeriod"/>
            </a:pPr>
            <a:r>
              <a:rPr lang="en-US" sz="2400" dirty="0" smtClean="0"/>
              <a:t>All of these transactions are coded as </a:t>
            </a:r>
            <a:r>
              <a:rPr lang="en-US" sz="2400" u="sng" dirty="0" smtClean="0"/>
              <a:t>object</a:t>
            </a:r>
            <a:r>
              <a:rPr lang="en-US" sz="2400" dirty="0" smtClean="0"/>
              <a:t> ______ ?</a:t>
            </a:r>
          </a:p>
          <a:p>
            <a:pPr marL="342900" indent="-342900">
              <a:buAutoNum type="arabicPeriod"/>
            </a:pPr>
            <a:r>
              <a:rPr lang="en-US" sz="2400" dirty="0" smtClean="0"/>
              <a:t>Why does “Playground Sessions” have three transactions associated with it? </a:t>
            </a:r>
            <a:endParaRPr lang="en-US" sz="24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6093" y="768723"/>
            <a:ext cx="10874703" cy="45196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531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Plan vs Reality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23" y="2734992"/>
            <a:ext cx="3682534" cy="2180702"/>
          </a:xfrm>
        </p:spPr>
        <p:txBody>
          <a:bodyPr>
            <a:noAutofit/>
          </a:bodyPr>
          <a:lstStyle/>
          <a:p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The Budget is your PLAN.  </a:t>
            </a:r>
          </a:p>
          <a:p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Accounting is REALITY.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075681" y="5918200"/>
            <a:ext cx="45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105227" y="2736211"/>
            <a:ext cx="3484776" cy="2073656"/>
          </a:xfrm>
          <a:prstGeom prst="rect">
            <a:avLst/>
          </a:prstGeom>
        </p:spPr>
        <p:txBody>
          <a:bodyPr vert="horz" lIns="0" tIns="45720" rIns="0" bIns="45720" rtlCol="0">
            <a:no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The budget on FMS Query represents </a:t>
            </a:r>
            <a:r>
              <a:rPr lang="en-US" sz="3200" u="sng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approval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to spend money.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8107321" y="2737429"/>
            <a:ext cx="4084679" cy="1739836"/>
          </a:xfrm>
          <a:prstGeom prst="rect">
            <a:avLst/>
          </a:prstGeom>
        </p:spPr>
        <p:txBody>
          <a:bodyPr vert="horz" lIns="0" tIns="45720" rIns="0" bIns="45720" rtlCol="0">
            <a:no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The Accounting Record displays the reality of what </a:t>
            </a:r>
            <a:r>
              <a:rPr lang="en-US" sz="3200" u="sng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actually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happened.</a:t>
            </a:r>
            <a:endParaRPr lang="en-US" sz="32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1454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Types of Fiscal Reports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39529" y="2571225"/>
            <a:ext cx="5609341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Budget Status Report</a:t>
            </a:r>
          </a:p>
          <a:p>
            <a:r>
              <a:rPr lang="en-US" sz="3200" dirty="0" smtClean="0"/>
              <a:t>Summary reports that combines budget </a:t>
            </a:r>
            <a:r>
              <a:rPr lang="en-US" sz="3200" u="sng" dirty="0" smtClean="0"/>
              <a:t>plan</a:t>
            </a:r>
            <a:r>
              <a:rPr lang="en-US" sz="3200" dirty="0" smtClean="0"/>
              <a:t> with summarized data from </a:t>
            </a:r>
            <a:r>
              <a:rPr lang="en-US" sz="3200" u="sng" dirty="0" smtClean="0"/>
              <a:t>accounting</a:t>
            </a:r>
            <a:r>
              <a:rPr lang="en-US" sz="3200" dirty="0" smtClean="0"/>
              <a:t>.</a:t>
            </a: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6357111" y="2572063"/>
            <a:ext cx="5715177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Accounting Report</a:t>
            </a:r>
          </a:p>
          <a:p>
            <a:r>
              <a:rPr lang="en-US" sz="3200" dirty="0" smtClean="0"/>
              <a:t>Detail revenue and expenditure reports that show individual transactions at the detail level.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54323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563"/>
            <a:ext cx="10058400" cy="713707"/>
          </a:xfrm>
        </p:spPr>
        <p:txBody>
          <a:bodyPr/>
          <a:lstStyle/>
          <a:p>
            <a:r>
              <a:rPr lang="en-US" dirty="0" smtClean="0"/>
              <a:t>Pre-Pop </a:t>
            </a:r>
            <a:r>
              <a:rPr lang="en-US" dirty="0" smtClean="0"/>
              <a:t>Quiz!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500260" y="1002036"/>
            <a:ext cx="2691740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dirty="0" smtClean="0"/>
              <a:t>What is the </a:t>
            </a:r>
            <a:r>
              <a:rPr lang="en-US" u="sng" dirty="0" smtClean="0"/>
              <a:t>name</a:t>
            </a:r>
            <a:r>
              <a:rPr lang="en-US" dirty="0" smtClean="0"/>
              <a:t> of the budget?</a:t>
            </a:r>
          </a:p>
          <a:p>
            <a:pPr marL="342900" indent="-342900">
              <a:buFont typeface="+mj-lt"/>
              <a:buAutoNum type="arabicPeriod"/>
            </a:pPr>
            <a:endParaRPr lang="en-US" dirty="0" smtClean="0"/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Is this a </a:t>
            </a:r>
            <a:r>
              <a:rPr lang="en-US" u="sng" dirty="0" smtClean="0"/>
              <a:t>state</a:t>
            </a:r>
            <a:r>
              <a:rPr lang="en-US" dirty="0" smtClean="0"/>
              <a:t> account?  How do you know?</a:t>
            </a:r>
          </a:p>
          <a:p>
            <a:pPr marL="342900" indent="-342900">
              <a:buFont typeface="+mj-lt"/>
              <a:buAutoNum type="arabicPeriod"/>
            </a:pPr>
            <a:endParaRPr lang="en-US" dirty="0" smtClean="0"/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What is the </a:t>
            </a:r>
            <a:r>
              <a:rPr lang="en-US" u="sng" dirty="0" smtClean="0"/>
              <a:t>org</a:t>
            </a:r>
            <a:r>
              <a:rPr lang="en-US" dirty="0" smtClean="0"/>
              <a:t> index?</a:t>
            </a:r>
          </a:p>
          <a:p>
            <a:pPr marL="342900" indent="-342900">
              <a:buFont typeface="+mj-lt"/>
              <a:buAutoNum type="arabicPeriod"/>
            </a:pPr>
            <a:endParaRPr lang="en-US" dirty="0" smtClean="0"/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How much has been </a:t>
            </a:r>
            <a:r>
              <a:rPr lang="en-US" u="sng" dirty="0" smtClean="0"/>
              <a:t>budgeted</a:t>
            </a:r>
            <a:r>
              <a:rPr lang="en-US" dirty="0" smtClean="0"/>
              <a:t> in salaries?</a:t>
            </a:r>
          </a:p>
          <a:p>
            <a:pPr marL="342900" indent="-342900">
              <a:buFont typeface="+mj-lt"/>
              <a:buAutoNum type="arabicPeriod"/>
            </a:pPr>
            <a:endParaRPr lang="en-US" dirty="0" smtClean="0"/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How much has been </a:t>
            </a:r>
            <a:r>
              <a:rPr lang="en-US" u="sng" dirty="0" smtClean="0"/>
              <a:t>spent</a:t>
            </a:r>
            <a:r>
              <a:rPr lang="en-US" dirty="0" smtClean="0"/>
              <a:t> in benefits?</a:t>
            </a:r>
          </a:p>
          <a:p>
            <a:pPr marL="342900" indent="-342900">
              <a:buFont typeface="+mj-lt"/>
              <a:buAutoNum type="arabicPeriod"/>
            </a:pPr>
            <a:endParaRPr lang="en-US" dirty="0" smtClean="0"/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What is the </a:t>
            </a:r>
            <a:r>
              <a:rPr lang="en-US" u="sng" dirty="0" smtClean="0"/>
              <a:t>sub-object</a:t>
            </a:r>
            <a:r>
              <a:rPr lang="en-US" dirty="0" smtClean="0"/>
              <a:t> in the “HOURLY” line?</a:t>
            </a:r>
          </a:p>
          <a:p>
            <a:pPr marL="342900" indent="-342900">
              <a:buFont typeface="+mj-lt"/>
              <a:buAutoNum type="arabicPeriod"/>
            </a:pPr>
            <a:endParaRPr lang="en-US" dirty="0" smtClean="0"/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Where is the </a:t>
            </a:r>
            <a:r>
              <a:rPr lang="en-US" u="sng" dirty="0" smtClean="0"/>
              <a:t>encumbrance</a:t>
            </a:r>
            <a:r>
              <a:rPr lang="en-US" dirty="0" smtClean="0"/>
              <a:t> column and what does it do?</a:t>
            </a:r>
          </a:p>
          <a:p>
            <a:pPr marL="342900" indent="-342900">
              <a:buFont typeface="+mj-lt"/>
              <a:buAutoNum type="arabicPeriod"/>
            </a:pPr>
            <a:endParaRPr lang="en-US" dirty="0" smtClean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471" y="379415"/>
            <a:ext cx="9291786" cy="64164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3348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2698" y="-1"/>
            <a:ext cx="10058400" cy="888274"/>
          </a:xfrm>
        </p:spPr>
        <p:txBody>
          <a:bodyPr/>
          <a:lstStyle/>
          <a:p>
            <a:r>
              <a:rPr lang="en-US" dirty="0" smtClean="0"/>
              <a:t>Pop Quiz Continued!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726672" y="5288340"/>
            <a:ext cx="1026740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2400" dirty="0" smtClean="0"/>
              <a:t>Is this an </a:t>
            </a:r>
            <a:r>
              <a:rPr lang="en-US" sz="2400" u="sng" dirty="0" smtClean="0"/>
              <a:t>expense</a:t>
            </a:r>
            <a:r>
              <a:rPr lang="en-US" sz="2400" dirty="0" smtClean="0"/>
              <a:t> report or a </a:t>
            </a:r>
            <a:r>
              <a:rPr lang="en-US" sz="2400" u="sng" dirty="0" smtClean="0"/>
              <a:t>revenue</a:t>
            </a:r>
            <a:r>
              <a:rPr lang="en-US" sz="2400" dirty="0" smtClean="0"/>
              <a:t> report?</a:t>
            </a:r>
          </a:p>
          <a:p>
            <a:pPr marL="342900" indent="-342900">
              <a:buAutoNum type="arabicPeriod"/>
            </a:pPr>
            <a:r>
              <a:rPr lang="en-US" sz="2400" dirty="0" smtClean="0"/>
              <a:t>Where can you find the </a:t>
            </a:r>
            <a:r>
              <a:rPr lang="en-US" sz="2400" u="sng" dirty="0" smtClean="0"/>
              <a:t>fiscal month</a:t>
            </a:r>
            <a:r>
              <a:rPr lang="en-US" sz="2400" dirty="0" smtClean="0"/>
              <a:t> and which month is it?-</a:t>
            </a:r>
          </a:p>
          <a:p>
            <a:pPr marL="342900" indent="-342900">
              <a:buAutoNum type="arabicPeriod"/>
            </a:pPr>
            <a:r>
              <a:rPr lang="en-US" sz="2400" dirty="0" smtClean="0"/>
              <a:t>All of these transactions are coded as </a:t>
            </a:r>
            <a:r>
              <a:rPr lang="en-US" sz="2400" u="sng" dirty="0" smtClean="0"/>
              <a:t>object</a:t>
            </a:r>
            <a:r>
              <a:rPr lang="en-US" sz="2400" dirty="0" smtClean="0"/>
              <a:t> ______ ?</a:t>
            </a:r>
          </a:p>
          <a:p>
            <a:pPr marL="342900" indent="-342900">
              <a:buAutoNum type="arabicPeriod"/>
            </a:pPr>
            <a:r>
              <a:rPr lang="en-US" sz="2400" dirty="0" smtClean="0"/>
              <a:t>Why does “Playground Sessions” have three transactions associated with it? </a:t>
            </a:r>
            <a:endParaRPr lang="en-US" sz="24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6093" y="768723"/>
            <a:ext cx="10874703" cy="45196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0300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Budget Report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5636" y="1904443"/>
            <a:ext cx="11709688" cy="4282825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3372592" y="5070762"/>
            <a:ext cx="771896" cy="344385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94904" y="3301340"/>
            <a:ext cx="1142010" cy="237507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9946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838" y="151187"/>
            <a:ext cx="10852961" cy="816377"/>
          </a:xfrm>
        </p:spPr>
        <p:txBody>
          <a:bodyPr>
            <a:normAutofit/>
          </a:bodyPr>
          <a:lstStyle/>
          <a:p>
            <a:r>
              <a:rPr lang="en-US" dirty="0" smtClean="0"/>
              <a:t>Budget Report – State Appropriation 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9838" y="967564"/>
            <a:ext cx="11784989" cy="57301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1355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48589" y="8688"/>
            <a:ext cx="10515600" cy="705708"/>
          </a:xfrm>
        </p:spPr>
        <p:txBody>
          <a:bodyPr/>
          <a:lstStyle/>
          <a:p>
            <a:r>
              <a:rPr lang="en-US" dirty="0" smtClean="0"/>
              <a:t>Budget Report – Non-Operating Account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78206" y="714395"/>
            <a:ext cx="9077076" cy="61436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2036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766</TotalTime>
  <Words>635</Words>
  <Application>Microsoft Office PowerPoint</Application>
  <PresentationFormat>Widescreen</PresentationFormat>
  <Paragraphs>112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1" baseType="lpstr">
      <vt:lpstr>Arial</vt:lpstr>
      <vt:lpstr>Calibri</vt:lpstr>
      <vt:lpstr>Calibri Light</vt:lpstr>
      <vt:lpstr>Office Theme</vt:lpstr>
      <vt:lpstr>Budget 102: FMS Query is Fun</vt:lpstr>
      <vt:lpstr>How do I log on to FMS Query?</vt:lpstr>
      <vt:lpstr>Plan vs Reality</vt:lpstr>
      <vt:lpstr>Two Types of Fiscal Reports</vt:lpstr>
      <vt:lpstr>Pre-Pop Quiz!</vt:lpstr>
      <vt:lpstr>Pop Quiz Continued!</vt:lpstr>
      <vt:lpstr>Budget Report</vt:lpstr>
      <vt:lpstr>Budget Report – State Appropriation </vt:lpstr>
      <vt:lpstr>Budget Report – Non-Operating Account</vt:lpstr>
      <vt:lpstr>Why (-) and Why (+) ?  This makes no sense.</vt:lpstr>
      <vt:lpstr>Accounting Detail on the Budget Report</vt:lpstr>
      <vt:lpstr>Expense Report</vt:lpstr>
      <vt:lpstr>View Raw Data</vt:lpstr>
      <vt:lpstr>Expense Report</vt:lpstr>
      <vt:lpstr>Download Excel from Expense Report</vt:lpstr>
      <vt:lpstr>Expense Report - Look for the Details </vt:lpstr>
      <vt:lpstr>Look for the Details, Continued</vt:lpstr>
      <vt:lpstr>Revenue Report</vt:lpstr>
      <vt:lpstr>Revenue Report, Continued</vt:lpstr>
      <vt:lpstr>Payroll Report</vt:lpstr>
      <vt:lpstr>Payroll Report, Continued</vt:lpstr>
      <vt:lpstr>Payroll on an Expense Report</vt:lpstr>
      <vt:lpstr>Previous 5 Year Summary</vt:lpstr>
      <vt:lpstr>Previous 5 Year Summary</vt:lpstr>
      <vt:lpstr>FMS Query Tips &amp; Tricks</vt:lpstr>
      <vt:lpstr>Post-Pop Quiz!</vt:lpstr>
      <vt:lpstr>Pop Quiz Continued!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Budget 102: FMS Query is Fun</dc:title>
  <dc:creator>Salem, Susan</dc:creator>
  <cp:lastModifiedBy>Salem, Susan</cp:lastModifiedBy>
  <cp:revision>137</cp:revision>
  <cp:lastPrinted>2018-12-03T16:30:34Z</cp:lastPrinted>
  <dcterms:created xsi:type="dcterms:W3CDTF">2018-11-23T19:31:33Z</dcterms:created>
  <dcterms:modified xsi:type="dcterms:W3CDTF">2018-12-05T17:02:47Z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